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113"/>
  </p:handoutMasterIdLst>
  <p:sldIdLst>
    <p:sldId id="3288" r:id="rId3"/>
    <p:sldId id="3317" r:id="rId5"/>
    <p:sldId id="3365" r:id="rId6"/>
    <p:sldId id="3366" r:id="rId7"/>
    <p:sldId id="3607" r:id="rId8"/>
    <p:sldId id="3608" r:id="rId9"/>
    <p:sldId id="3344" r:id="rId10"/>
    <p:sldId id="3369" r:id="rId11"/>
    <p:sldId id="3368" r:id="rId12"/>
    <p:sldId id="3367" r:id="rId13"/>
    <p:sldId id="3370" r:id="rId14"/>
    <p:sldId id="3454" r:id="rId15"/>
    <p:sldId id="3372" r:id="rId16"/>
    <p:sldId id="3455" r:id="rId17"/>
    <p:sldId id="3611" r:id="rId18"/>
    <p:sldId id="3374" r:id="rId19"/>
    <p:sldId id="327" r:id="rId20"/>
    <p:sldId id="3457" r:id="rId21"/>
    <p:sldId id="3458" r:id="rId22"/>
    <p:sldId id="297" r:id="rId23"/>
    <p:sldId id="3459" r:id="rId24"/>
    <p:sldId id="3378" r:id="rId25"/>
    <p:sldId id="3460" r:id="rId26"/>
    <p:sldId id="3381" r:id="rId27"/>
    <p:sldId id="298" r:id="rId28"/>
    <p:sldId id="3463" r:id="rId29"/>
    <p:sldId id="3384" r:id="rId30"/>
    <p:sldId id="3385" r:id="rId31"/>
    <p:sldId id="3400" r:id="rId32"/>
    <p:sldId id="3461" r:id="rId33"/>
    <p:sldId id="3387" r:id="rId34"/>
    <p:sldId id="3462" r:id="rId35"/>
    <p:sldId id="3360" r:id="rId36"/>
    <p:sldId id="3390" r:id="rId37"/>
    <p:sldId id="3491" r:id="rId38"/>
    <p:sldId id="3464" r:id="rId39"/>
    <p:sldId id="3395" r:id="rId40"/>
    <p:sldId id="3465" r:id="rId41"/>
    <p:sldId id="3396" r:id="rId42"/>
    <p:sldId id="3466" r:id="rId43"/>
    <p:sldId id="3397" r:id="rId44"/>
    <p:sldId id="3708" r:id="rId45"/>
    <p:sldId id="3345" r:id="rId46"/>
    <p:sldId id="3467" r:id="rId47"/>
    <p:sldId id="3469" r:id="rId48"/>
    <p:sldId id="3468" r:id="rId49"/>
    <p:sldId id="3470" r:id="rId50"/>
    <p:sldId id="3471" r:id="rId51"/>
    <p:sldId id="3445" r:id="rId52"/>
    <p:sldId id="3472" r:id="rId53"/>
    <p:sldId id="3406" r:id="rId54"/>
    <p:sldId id="3473" r:id="rId55"/>
    <p:sldId id="3447" r:id="rId56"/>
    <p:sldId id="3474" r:id="rId57"/>
    <p:sldId id="3409" r:id="rId58"/>
    <p:sldId id="3475" r:id="rId59"/>
    <p:sldId id="3448" r:id="rId60"/>
    <p:sldId id="3411" r:id="rId61"/>
    <p:sldId id="3613" r:id="rId62"/>
    <p:sldId id="3412" r:id="rId63"/>
    <p:sldId id="3612" r:id="rId64"/>
    <p:sldId id="3449" r:id="rId65"/>
    <p:sldId id="3450" r:id="rId66"/>
    <p:sldId id="3451" r:id="rId67"/>
    <p:sldId id="3453" r:id="rId68"/>
    <p:sldId id="3452" r:id="rId69"/>
    <p:sldId id="3416" r:id="rId70"/>
    <p:sldId id="3415" r:id="rId71"/>
    <p:sldId id="3709" r:id="rId72"/>
    <p:sldId id="3346" r:id="rId73"/>
    <p:sldId id="3417" r:id="rId74"/>
    <p:sldId id="3476" r:id="rId75"/>
    <p:sldId id="3418" r:id="rId76"/>
    <p:sldId id="3419" r:id="rId77"/>
    <p:sldId id="3420" r:id="rId78"/>
    <p:sldId id="3477" r:id="rId79"/>
    <p:sldId id="3478" r:id="rId80"/>
    <p:sldId id="3479" r:id="rId81"/>
    <p:sldId id="3480" r:id="rId82"/>
    <p:sldId id="3429" r:id="rId83"/>
    <p:sldId id="3430" r:id="rId84"/>
    <p:sldId id="3482" r:id="rId85"/>
    <p:sldId id="3481" r:id="rId86"/>
    <p:sldId id="3484" r:id="rId87"/>
    <p:sldId id="3614" r:id="rId88"/>
    <p:sldId id="3615" r:id="rId89"/>
    <p:sldId id="3616" r:id="rId90"/>
    <p:sldId id="3710" r:id="rId91"/>
    <p:sldId id="3434" r:id="rId92"/>
    <p:sldId id="3485" r:id="rId93"/>
    <p:sldId id="3617" r:id="rId94"/>
    <p:sldId id="3486" r:id="rId95"/>
    <p:sldId id="3437" r:id="rId96"/>
    <p:sldId id="3487" r:id="rId97"/>
    <p:sldId id="3488" r:id="rId98"/>
    <p:sldId id="3489" r:id="rId99"/>
    <p:sldId id="3490" r:id="rId100"/>
    <p:sldId id="3711" r:id="rId101"/>
    <p:sldId id="3444" r:id="rId102"/>
    <p:sldId id="3618" r:id="rId103"/>
    <p:sldId id="3619" r:id="rId104"/>
    <p:sldId id="3620" r:id="rId105"/>
    <p:sldId id="3621" r:id="rId106"/>
    <p:sldId id="3622" r:id="rId107"/>
    <p:sldId id="3623" r:id="rId108"/>
    <p:sldId id="3624" r:id="rId109"/>
    <p:sldId id="3625" r:id="rId110"/>
    <p:sldId id="3626" r:id="rId111"/>
    <p:sldId id="3343" r:id="rId112"/>
  </p:sldIdLst>
  <p:sldSz cx="9145270" cy="5144770"/>
  <p:notesSz cx="6858000" cy="9144000"/>
  <p:custDataLst>
    <p:tags r:id="rId11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51"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85" userDrawn="1">
          <p15:clr>
            <a:srgbClr val="A4A3A4"/>
          </p15:clr>
        </p15:guide>
        <p15:guide id="8" pos="1350" userDrawn="1">
          <p15:clr>
            <a:srgbClr val="A4A3A4"/>
          </p15:clr>
        </p15:guide>
        <p15:guide id="9" orient="horz" pos="214" userDrawn="1">
          <p15:clr>
            <a:srgbClr val="A4A3A4"/>
          </p15:clr>
        </p15:guide>
        <p15:guide id="10" orient="horz" pos="3004" userDrawn="1">
          <p15:clr>
            <a:srgbClr val="A4A3A4"/>
          </p15:clr>
        </p15:guide>
        <p15:guide id="11" pos="2880" userDrawn="1">
          <p15:clr>
            <a:srgbClr val="A4A3A4"/>
          </p15:clr>
        </p15:guide>
        <p15:guide id="12" pos="5364" userDrawn="1">
          <p15:clr>
            <a:srgbClr val="A4A3A4"/>
          </p15:clr>
        </p15:guide>
        <p15:guide id="13" pos="229" userDrawn="1">
          <p15:clr>
            <a:srgbClr val="A4A3A4"/>
          </p15:clr>
        </p15:guide>
        <p15:guide id="14" pos="9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2986" autoAdjust="0"/>
  </p:normalViewPr>
  <p:slideViewPr>
    <p:cSldViewPr showGuides="1">
      <p:cViewPr varScale="1">
        <p:scale>
          <a:sx n="109" d="100"/>
          <a:sy n="109" d="100"/>
        </p:scale>
        <p:origin x="662" y="110"/>
      </p:cViewPr>
      <p:guideLst>
        <p:guide orient="horz" pos="351"/>
        <p:guide pos="4068"/>
        <p:guide orient="horz" pos="4183"/>
        <p:guide pos="7588"/>
        <p:guide pos="385"/>
        <p:guide pos="1350"/>
        <p:guide orient="horz" pos="214"/>
        <p:guide orient="horz" pos="3004"/>
        <p:guide pos="2880"/>
        <p:guide pos="5364"/>
        <p:guide pos="229"/>
        <p:guide pos="989"/>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7" Type="http://schemas.openxmlformats.org/officeDocument/2006/relationships/tags" Target="tags/tag99.xml"/><Relationship Id="rId116" Type="http://schemas.openxmlformats.org/officeDocument/2006/relationships/tableStyles" Target="tableStyles.xml"/><Relationship Id="rId115" Type="http://schemas.openxmlformats.org/officeDocument/2006/relationships/viewProps" Target="viewProps.xml"/><Relationship Id="rId114" Type="http://schemas.openxmlformats.org/officeDocument/2006/relationships/presProps" Target="presProps.xml"/><Relationship Id="rId113" Type="http://schemas.openxmlformats.org/officeDocument/2006/relationships/handoutMaster" Target="handoutMasters/handoutMaster1.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3850" algn="l" rtl="0" eaLnBrk="0" fontAlgn="base" hangingPunct="0">
      <a:spcBef>
        <a:spcPct val="30000"/>
      </a:spcBef>
      <a:spcAft>
        <a:spcPct val="0"/>
      </a:spcAft>
      <a:defRPr sz="900" kern="1200">
        <a:solidFill>
          <a:schemeClr val="tx1"/>
        </a:solidFill>
        <a:latin typeface="+mn-lt"/>
        <a:ea typeface="+mn-ea"/>
        <a:cs typeface="+mn-cs"/>
      </a:defRPr>
    </a:lvl2pPr>
    <a:lvl3pPr marL="648970" algn="l" rtl="0" eaLnBrk="0" fontAlgn="base" hangingPunct="0">
      <a:spcBef>
        <a:spcPct val="30000"/>
      </a:spcBef>
      <a:spcAft>
        <a:spcPct val="0"/>
      </a:spcAft>
      <a:defRPr sz="900" kern="1200">
        <a:solidFill>
          <a:schemeClr val="tx1"/>
        </a:solidFill>
        <a:latin typeface="+mn-lt"/>
        <a:ea typeface="+mn-ea"/>
        <a:cs typeface="+mn-cs"/>
      </a:defRPr>
    </a:lvl3pPr>
    <a:lvl4pPr marL="974090" algn="l" rtl="0" eaLnBrk="0" fontAlgn="base" hangingPunct="0">
      <a:spcBef>
        <a:spcPct val="30000"/>
      </a:spcBef>
      <a:spcAft>
        <a:spcPct val="0"/>
      </a:spcAft>
      <a:defRPr sz="900" kern="1200">
        <a:solidFill>
          <a:schemeClr val="tx1"/>
        </a:solidFill>
        <a:latin typeface="+mn-lt"/>
        <a:ea typeface="+mn-ea"/>
        <a:cs typeface="+mn-cs"/>
      </a:defRPr>
    </a:lvl4pPr>
    <a:lvl5pPr marL="1299210" algn="l" rtl="0" eaLnBrk="0" fontAlgn="base" hangingPunct="0">
      <a:spcBef>
        <a:spcPct val="30000"/>
      </a:spcBef>
      <a:spcAft>
        <a:spcPct val="0"/>
      </a:spcAft>
      <a:defRPr sz="900" kern="1200">
        <a:solidFill>
          <a:schemeClr val="tx1"/>
        </a:solidFill>
        <a:latin typeface="+mn-lt"/>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59603ED-F156-43BE-989A-FC8BF178531B}"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59603ED-F156-43BE-989A-FC8BF178531B}"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59603ED-F156-43BE-989A-FC8BF178531B}"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fld>
            <a:endParaRPr lang="zh-CN" altLang="en-US">
              <a:latin typeface="Calibri" panose="020F050202020403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DB860D-56C1-4361-9B5F-A1AE2BF324F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DB860D-56C1-4361-9B5F-A1AE2BF324F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831995"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cs typeface="+mn-ea"/>
                <a:sym typeface="+mn-lt"/>
              </a:rPr>
              <a:t>ADDRELATEDTITLEWORDS</a:t>
            </a:r>
            <a:endParaRPr lang="zh-CN" altLang="en-US" sz="12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831995"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cs typeface="+mn-ea"/>
                <a:sym typeface="+mn-lt"/>
              </a:rPr>
              <a:t>ADDRELATEDTITLEWORDS</a:t>
            </a:r>
            <a:endParaRPr lang="zh-CN" altLang="en-US" sz="12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6"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C1391FCA-42F2-4EDB-9C3C-F4A9DB10CFF3}" type="datetime1">
              <a:rPr lang="zh-CN" altLang="en-US" smtClean="0"/>
            </a:fld>
            <a:endParaRPr lang="zh-CN" altLang="en-US"/>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4" Type="http://schemas.openxmlformats.org/officeDocument/2006/relationships/notesSlide" Target="../notesSlides/notesSlide102.xml"/><Relationship Id="rId3" Type="http://schemas.openxmlformats.org/officeDocument/2006/relationships/slideLayout" Target="../slideLayouts/slideLayout6.xml"/><Relationship Id="rId2" Type="http://schemas.openxmlformats.org/officeDocument/2006/relationships/image" Target="../media/image11.png"/><Relationship Id="rId1" Type="http://schemas.openxmlformats.org/officeDocument/2006/relationships/tags" Target="../tags/tag9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4" Type="http://schemas.openxmlformats.org/officeDocument/2006/relationships/notesSlide" Target="../notesSlides/notesSlide104.xml"/><Relationship Id="rId3" Type="http://schemas.openxmlformats.org/officeDocument/2006/relationships/slideLayout" Target="../slideLayouts/slideLayout6.xml"/><Relationship Id="rId2" Type="http://schemas.openxmlformats.org/officeDocument/2006/relationships/image" Target="../media/image12.png"/><Relationship Id="rId1" Type="http://schemas.openxmlformats.org/officeDocument/2006/relationships/tags" Target="../tags/tag9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2.xml"/><Relationship Id="rId12" Type="http://schemas.openxmlformats.org/officeDocument/2006/relationships/slideLayout" Target="../slideLayouts/slideLayout6.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tags" Target="../tags/tag2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tags" Target="../tags/tag2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0" Type="http://schemas.openxmlformats.org/officeDocument/2006/relationships/notesSlide" Target="../notesSlides/notesSlide23.xml"/><Relationship Id="rId1" Type="http://schemas.openxmlformats.org/officeDocument/2006/relationships/tags" Target="../tags/tag30.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6.xml"/><Relationship Id="rId2" Type="http://schemas.openxmlformats.org/officeDocument/2006/relationships/tags" Target="../tags/tag39.xml"/><Relationship Id="rId1" Type="http://schemas.openxmlformats.org/officeDocument/2006/relationships/tags" Target="../tags/tag3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4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6.xml"/><Relationship Id="rId3" Type="http://schemas.openxmlformats.org/officeDocument/2006/relationships/tags" Target="../tags/tag43.xml"/><Relationship Id="rId2" Type="http://schemas.openxmlformats.org/officeDocument/2006/relationships/image" Target="../media/image4.png"/><Relationship Id="rId1" Type="http://schemas.openxmlformats.org/officeDocument/2006/relationships/tags" Target="../tags/tag4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4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6.xml"/><Relationship Id="rId1" Type="http://schemas.openxmlformats.org/officeDocument/2006/relationships/tags" Target="../tags/tag5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51.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29702;&#35770;&#21069;&#27839;\&#22823;&#23398;&#29983;&#32844;&#19994;&#29983;&#28079;&#35268;&#21010;&#30340;&#35843;&#26597;&#30740;&#31350;.pdf" TargetMode="External"/><Relationship Id="rId1" Type="http://schemas.openxmlformats.org/officeDocument/2006/relationships/tags" Target="../tags/tag5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6.xml"/><Relationship Id="rId1" Type="http://schemas.openxmlformats.org/officeDocument/2006/relationships/tags" Target="../tags/tag5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5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55.xml"/></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6.xml"/><Relationship Id="rId3" Type="http://schemas.openxmlformats.org/officeDocument/2006/relationships/tags" Target="../tags/tag57.xml"/><Relationship Id="rId2" Type="http://schemas.openxmlformats.org/officeDocument/2006/relationships/image" Target="../media/image6.png"/><Relationship Id="rId1" Type="http://schemas.openxmlformats.org/officeDocument/2006/relationships/tags" Target="../tags/tag5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tags" Target="../tags/tag5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6.xml"/><Relationship Id="rId2" Type="http://schemas.openxmlformats.org/officeDocument/2006/relationships/image" Target="../media/image7.png"/><Relationship Id="rId1" Type="http://schemas.openxmlformats.org/officeDocument/2006/relationships/tags" Target="../tags/tag59.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6.xml"/><Relationship Id="rId1" Type="http://schemas.openxmlformats.org/officeDocument/2006/relationships/tags" Target="../tags/tag60.xml"/></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6.xml"/><Relationship Id="rId2" Type="http://schemas.openxmlformats.org/officeDocument/2006/relationships/image" Target="../media/image8.png"/><Relationship Id="rId1" Type="http://schemas.openxmlformats.org/officeDocument/2006/relationships/tags" Target="../tags/tag6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tags" Target="../tags/tag15.xml"/><Relationship Id="rId1" Type="http://schemas.openxmlformats.org/officeDocument/2006/relationships/tags" Target="../tags/tag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62.xml"/></Relationships>
</file>

<file path=ppt/slides/_rels/slide63.xml.rels><?xml version="1.0" encoding="UTF-8" standalone="yes"?>
<Relationships xmlns="http://schemas.openxmlformats.org/package/2006/relationships"><Relationship Id="rId5" Type="http://schemas.openxmlformats.org/officeDocument/2006/relationships/notesSlide" Target="../notesSlides/notesSlide63.xml"/><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tags" Target="../tags/tag64.xml"/><Relationship Id="rId1" Type="http://schemas.openxmlformats.org/officeDocument/2006/relationships/tags" Target="../tags/tag63.xml"/></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6.xml"/><Relationship Id="rId2" Type="http://schemas.openxmlformats.org/officeDocument/2006/relationships/tags" Target="../tags/tag65.xml"/><Relationship Id="rId1" Type="http://schemas.openxmlformats.org/officeDocument/2006/relationships/image" Target="../media/image10.jpe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6.xml"/><Relationship Id="rId1" Type="http://schemas.openxmlformats.org/officeDocument/2006/relationships/tags" Target="../tags/tag6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6.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6.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69.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35838;&#31243;&#24605;&#25919;&#30740;&#31350;\&#32844;&#19994;&#29983;&#28079;&#35268;&#21010;&#8220;&#35838;&#31243;&#24605;&#25919;&#8221;&#24314;&#35774;.pdf" TargetMode="Externa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6.xml"/><Relationship Id="rId1" Type="http://schemas.openxmlformats.org/officeDocument/2006/relationships/tags" Target="../tags/tag7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6.xml"/><Relationship Id="rId1" Type="http://schemas.openxmlformats.org/officeDocument/2006/relationships/tags" Target="../tags/tag72.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6.xml"/><Relationship Id="rId1" Type="http://schemas.openxmlformats.org/officeDocument/2006/relationships/tags" Target="../tags/tag73.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6.xml"/><Relationship Id="rId1" Type="http://schemas.openxmlformats.org/officeDocument/2006/relationships/tags" Target="../tags/tag7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6.xml"/><Relationship Id="rId1" Type="http://schemas.openxmlformats.org/officeDocument/2006/relationships/tags" Target="../tags/tag75.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6.xml"/><Relationship Id="rId1" Type="http://schemas.openxmlformats.org/officeDocument/2006/relationships/tags" Target="../tags/tag7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6.xml"/><Relationship Id="rId1" Type="http://schemas.openxmlformats.org/officeDocument/2006/relationships/tags" Target="../tags/tag77.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tags" Target="../tags/tag78.xml"/></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82.xml"/><Relationship Id="rId3" Type="http://schemas.openxmlformats.org/officeDocument/2006/relationships/slideLayout" Target="../slideLayouts/slideLayout6.xml"/><Relationship Id="rId2" Type="http://schemas.openxmlformats.org/officeDocument/2006/relationships/tags" Target="../tags/tag80.xml"/><Relationship Id="rId1" Type="http://schemas.openxmlformats.org/officeDocument/2006/relationships/tags" Target="../tags/tag79.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5.xml"/><Relationship Id="rId1" Type="http://schemas.openxmlformats.org/officeDocument/2006/relationships/tags" Target="../tags/tag81.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6.xml"/><Relationship Id="rId1" Type="http://schemas.openxmlformats.org/officeDocument/2006/relationships/tags" Target="../tags/tag82.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6.xml"/><Relationship Id="rId1" Type="http://schemas.openxmlformats.org/officeDocument/2006/relationships/tags" Target="../tags/tag83.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6.xml"/><Relationship Id="rId1" Type="http://schemas.openxmlformats.org/officeDocument/2006/relationships/tags" Target="../tags/tag84.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6.xml"/><Relationship Id="rId1" Type="http://schemas.openxmlformats.org/officeDocument/2006/relationships/tags" Target="../tags/tag85.xml"/></Relationships>
</file>

<file path=ppt/slides/_rels/slide88.xml.rels><?xml version="1.0" encoding="UTF-8" standalone="yes"?>
<Relationships xmlns="http://schemas.openxmlformats.org/package/2006/relationships"><Relationship Id="rId5" Type="http://schemas.openxmlformats.org/officeDocument/2006/relationships/notesSlide" Target="../notesSlides/notesSlide88.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29702;&#35770;&#21069;&#27839;\&#22823;&#23398;&#29983;&#32844;&#19994;&#29983;&#28079;&#35268;&#21010;&#35838;&#20307;&#39564;&#24335;&#25945;&#23398;&#27861;&#21021;&#25506;.pdf" TargetMode="External"/><Relationship Id="rId1" Type="http://schemas.openxmlformats.org/officeDocument/2006/relationships/tags" Target="../tags/tag86.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6.xml"/><Relationship Id="rId1" Type="http://schemas.openxmlformats.org/officeDocument/2006/relationships/tags" Target="../tags/tag87.xml"/></Relationships>
</file>

<file path=ppt/slides/_rels/slide92.xml.rels><?xml version="1.0" encoding="UTF-8" standalone="yes"?>
<Relationships xmlns="http://schemas.openxmlformats.org/package/2006/relationships"><Relationship Id="rId9" Type="http://schemas.openxmlformats.org/officeDocument/2006/relationships/notesSlide" Target="../notesSlides/notesSlide92.xml"/><Relationship Id="rId8" Type="http://schemas.openxmlformats.org/officeDocument/2006/relationships/slideLayout" Target="../slideLayouts/slideLayout6.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6.xml"/><Relationship Id="rId1" Type="http://schemas.openxmlformats.org/officeDocument/2006/relationships/tags" Target="../tags/tag9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5" Type="http://schemas.openxmlformats.org/officeDocument/2006/relationships/notesSlide" Target="../notesSlides/notesSlide98.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35838;&#31243;&#24605;&#25919;&#30740;&#31350;\&#12298;&#22823;&#23398;&#29983;&#32844;&#19994;&#29983;&#28079;&#35268;&#21010;&#12299;&#35838;&#31243;&#24605;&#25919;&#24314;&#35774;.pdf" TargetMode="External"/><Relationship Id="rId1" Type="http://schemas.openxmlformats.org/officeDocument/2006/relationships/tags" Target="../tags/tag9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4246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职业生涯规划概述</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0280" cy="922020"/>
          </a:xfrm>
          <a:prstGeom prst="rect">
            <a:avLst/>
          </a:prstGeom>
          <a:noFill/>
        </p:spPr>
        <p:txBody>
          <a:bodyPr wrap="none" rtlCol="0">
            <a:spAutoFit/>
          </a:bodyPr>
          <a:lstStyle/>
          <a:p>
            <a:r>
              <a:rPr lang="zh-CN" altLang="en-US" sz="5400" dirty="0">
                <a:solidFill>
                  <a:schemeClr val="bg1"/>
                </a:solidFill>
                <a:latin typeface="楷体" panose="02010609060101010101" pitchFamily="49" charset="-122"/>
                <a:ea typeface="楷体" panose="02010609060101010101" pitchFamily="49" charset="-122"/>
              </a:rPr>
              <a:t>第一章</a:t>
            </a:r>
            <a:endParaRPr lang="zh-CN" altLang="en-US" sz="5400" dirty="0">
              <a:solidFill>
                <a:schemeClr val="bg1"/>
              </a:solidFill>
              <a:latin typeface="楷体" panose="02010609060101010101" pitchFamily="49" charset="-122"/>
              <a:ea typeface="楷体" panose="02010609060101010101" pitchFamily="49"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Calibri" panose="020F0502020204030204"/>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Calibri" panose="020F0502020204030204"/>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Calibri" panose="020F0502020204030204"/>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Calibri" panose="020F0502020204030204"/>
              <a:ea typeface="微软雅黑" panose="020B0503020204020204" pitchFamily="34" charset="-122"/>
            </a:endParaRPr>
          </a:p>
        </p:txBody>
      </p:sp>
      <p:sp>
        <p:nvSpPr>
          <p:cNvPr id="34" name="矩形 33"/>
          <p:cNvSpPr/>
          <p:nvPr/>
        </p:nvSpPr>
        <p:spPr>
          <a:xfrm>
            <a:off x="611021" y="2144914"/>
            <a:ext cx="1927924" cy="499634"/>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方正兰亭黑_GBK" panose="02000000000000000000" charset="-122"/>
                <a:ea typeface="方正兰亭黑_GBK" panose="02000000000000000000" charset="-122"/>
              </a:rPr>
              <a:t>1.</a:t>
            </a:r>
            <a:r>
              <a:rPr lang="zh-CN" altLang="en-US" sz="2000" b="1" dirty="0">
                <a:solidFill>
                  <a:schemeClr val="accent1"/>
                </a:solidFill>
                <a:latin typeface="方正兰亭黑_GBK" panose="02000000000000000000" charset="-122"/>
                <a:ea typeface="方正兰亭黑_GBK" panose="02000000000000000000" charset="-122"/>
              </a:rPr>
              <a:t>可规划性</a:t>
            </a:r>
            <a:endParaRPr lang="zh-CN" altLang="en-US" sz="2000" b="1" dirty="0">
              <a:solidFill>
                <a:schemeClr val="accent1"/>
              </a:solidFill>
              <a:latin typeface="方正兰亭黑_GBK" panose="02000000000000000000" charset="-122"/>
              <a:ea typeface="方正兰亭黑_GBK" panose="02000000000000000000" charset="-122"/>
            </a:endParaRPr>
          </a:p>
        </p:txBody>
      </p:sp>
      <p:sp>
        <p:nvSpPr>
          <p:cNvPr id="37" name="矩形 36"/>
          <p:cNvSpPr/>
          <p:nvPr/>
        </p:nvSpPr>
        <p:spPr>
          <a:xfrm>
            <a:off x="5144754" y="1431947"/>
            <a:ext cx="1927924" cy="499634"/>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方正兰亭黑_GBK" panose="02000000000000000000" charset="-122"/>
                <a:ea typeface="方正兰亭黑_GBK" panose="02000000000000000000" charset="-122"/>
              </a:rPr>
              <a:t>2.</a:t>
            </a:r>
            <a:r>
              <a:rPr lang="zh-CN" altLang="en-US" sz="2000" b="1" dirty="0">
                <a:solidFill>
                  <a:schemeClr val="accent2">
                    <a:lumMod val="75000"/>
                  </a:schemeClr>
                </a:solidFill>
                <a:latin typeface="方正兰亭黑_GBK" panose="02000000000000000000" charset="-122"/>
                <a:ea typeface="方正兰亭黑_GBK" panose="02000000000000000000" charset="-122"/>
              </a:rPr>
              <a:t>差异性</a:t>
            </a:r>
            <a:endParaRPr lang="zh-CN" altLang="en-US" sz="2000" b="1" dirty="0">
              <a:solidFill>
                <a:schemeClr val="accent2">
                  <a:lumMod val="75000"/>
                </a:schemeClr>
              </a:solidFill>
              <a:latin typeface="方正兰亭黑_GBK" panose="02000000000000000000" charset="-122"/>
              <a:ea typeface="方正兰亭黑_GBK" panose="02000000000000000000" charset="-122"/>
            </a:endParaRPr>
          </a:p>
        </p:txBody>
      </p:sp>
      <p:sp>
        <p:nvSpPr>
          <p:cNvPr id="39" name="矩形 38"/>
          <p:cNvSpPr/>
          <p:nvPr/>
        </p:nvSpPr>
        <p:spPr>
          <a:xfrm>
            <a:off x="5847417" y="3085754"/>
            <a:ext cx="1927924" cy="499634"/>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方正兰亭黑_GBK" panose="02000000000000000000" charset="-122"/>
                <a:ea typeface="方正兰亭黑_GBK" panose="02000000000000000000" charset="-122"/>
              </a:rPr>
              <a:t>4.</a:t>
            </a:r>
            <a:r>
              <a:rPr lang="zh-CN" altLang="en-US" sz="2000" b="1" dirty="0">
                <a:solidFill>
                  <a:schemeClr val="accent2">
                    <a:lumMod val="75000"/>
                  </a:schemeClr>
                </a:solidFill>
                <a:latin typeface="方正兰亭黑_GBK" panose="02000000000000000000" charset="-122"/>
                <a:ea typeface="方正兰亭黑_GBK" panose="02000000000000000000" charset="-122"/>
              </a:rPr>
              <a:t>发展性</a:t>
            </a:r>
            <a:endParaRPr lang="zh-CN" altLang="en-US" sz="2000" b="1" dirty="0">
              <a:solidFill>
                <a:schemeClr val="accent2">
                  <a:lumMod val="75000"/>
                </a:schemeClr>
              </a:solidFill>
              <a:latin typeface="方正兰亭黑_GBK" panose="02000000000000000000" charset="-122"/>
              <a:ea typeface="方正兰亭黑_GBK" panose="02000000000000000000" charset="-122"/>
            </a:endParaRPr>
          </a:p>
        </p:txBody>
      </p:sp>
      <p:sp>
        <p:nvSpPr>
          <p:cNvPr id="41" name="矩形 40"/>
          <p:cNvSpPr/>
          <p:nvPr/>
        </p:nvSpPr>
        <p:spPr>
          <a:xfrm>
            <a:off x="1331796" y="3762232"/>
            <a:ext cx="1927924" cy="499634"/>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方正兰亭黑_GBK" panose="02000000000000000000" charset="-122"/>
                <a:ea typeface="方正兰亭黑_GBK" panose="02000000000000000000" charset="-122"/>
              </a:rPr>
              <a:t>3.</a:t>
            </a:r>
            <a:r>
              <a:rPr lang="zh-CN" altLang="en-US" sz="2000" b="1" dirty="0">
                <a:solidFill>
                  <a:schemeClr val="accent1"/>
                </a:solidFill>
                <a:latin typeface="方正兰亭黑_GBK" panose="02000000000000000000" charset="-122"/>
                <a:ea typeface="方正兰亭黑_GBK" panose="02000000000000000000" charset="-122"/>
              </a:rPr>
              <a:t>阶段性</a:t>
            </a:r>
            <a:endParaRPr lang="zh-CN" altLang="en-US" sz="2000" b="1" dirty="0">
              <a:solidFill>
                <a:schemeClr val="accent1"/>
              </a:solidFill>
              <a:latin typeface="方正兰亭黑_GBK" panose="02000000000000000000" charset="-122"/>
              <a:ea typeface="方正兰亭黑_GBK" panose="02000000000000000000" charset="-122"/>
            </a:endParaRPr>
          </a:p>
        </p:txBody>
      </p:sp>
      <p:sp>
        <p:nvSpPr>
          <p:cNvPr id="35" name="文本框 34"/>
          <p:cNvSpPr txBox="1"/>
          <p:nvPr/>
        </p:nvSpPr>
        <p:spPr>
          <a:xfrm>
            <a:off x="668457" y="687805"/>
            <a:ext cx="295232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职业生涯的特点</a:t>
            </a:r>
            <a:endParaRPr lang="zh-CN" altLang="en-US" sz="20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4246245"/>
          </a:xfrm>
          <a:prstGeom prst="rect">
            <a:avLst/>
          </a:prstGeom>
          <a:noFill/>
        </p:spPr>
        <p:txBody>
          <a:bodyPr wrap="square" rtlCol="0" anchor="t">
            <a:spAutoFit/>
          </a:bodyPr>
          <a:p>
            <a:pPr algn="ctr"/>
            <a:r>
              <a:rPr lang="zh-CN" altLang="en-US" b="1">
                <a:latin typeface="+mn-ea"/>
                <a:ea typeface="+mn-ea"/>
                <a:cs typeface="+mn-ea"/>
              </a:rPr>
              <a:t>实训一 我的生涯意识</a:t>
            </a:r>
            <a:endParaRPr lang="zh-CN" altLang="en-US" b="1">
              <a:latin typeface="+mn-ea"/>
              <a:ea typeface="+mn-ea"/>
              <a:cs typeface="+mn-ea"/>
            </a:endParaRPr>
          </a:p>
          <a:p>
            <a:r>
              <a:rPr lang="zh-CN" altLang="en-US" b="1">
                <a:latin typeface="+mn-ea"/>
                <a:ea typeface="+mn-ea"/>
                <a:cs typeface="+mn-ea"/>
              </a:rPr>
              <a:t>实训目的：</a:t>
            </a:r>
            <a:endParaRPr lang="zh-CN" altLang="en-US" b="1">
              <a:latin typeface="+mn-ea"/>
              <a:ea typeface="+mn-ea"/>
              <a:cs typeface="+mn-ea"/>
            </a:endParaRPr>
          </a:p>
          <a:p>
            <a:r>
              <a:rPr lang="zh-CN" altLang="en-US">
                <a:latin typeface="+mn-ea"/>
                <a:ea typeface="+mn-ea"/>
                <a:cs typeface="+mn-ea"/>
              </a:rPr>
              <a:t>认识自己所学专业的行业前景与就业方向，积极进行自我探索，唤醒生涯规划的意识。</a:t>
            </a:r>
            <a:endParaRPr lang="zh-CN" altLang="en-US">
              <a:latin typeface="+mn-ea"/>
              <a:ea typeface="+mn-ea"/>
              <a:cs typeface="+mn-ea"/>
            </a:endParaRPr>
          </a:p>
          <a:p>
            <a:r>
              <a:rPr lang="zh-CN" altLang="en-US" b="1">
                <a:latin typeface="+mn-ea"/>
                <a:ea typeface="+mn-ea"/>
                <a:cs typeface="+mn-ea"/>
              </a:rPr>
              <a:t>实训步骤：</a:t>
            </a:r>
            <a:endParaRPr lang="zh-CN" altLang="en-US" b="1">
              <a:latin typeface="+mn-ea"/>
              <a:ea typeface="+mn-ea"/>
              <a:cs typeface="+mn-ea"/>
            </a:endParaRPr>
          </a:p>
          <a:p>
            <a:r>
              <a:rPr lang="zh-CN" altLang="en-US">
                <a:latin typeface="+mn-ea"/>
                <a:ea typeface="+mn-ea"/>
                <a:cs typeface="+mn-ea"/>
              </a:rPr>
              <a:t>步骤 1 问卷调查。认真思考下列问题。</a:t>
            </a:r>
            <a:endParaRPr lang="zh-CN" altLang="en-US">
              <a:latin typeface="+mn-ea"/>
              <a:ea typeface="+mn-ea"/>
              <a:cs typeface="+mn-ea"/>
            </a:endParaRPr>
          </a:p>
          <a:p>
            <a:r>
              <a:rPr lang="zh-CN" altLang="en-US">
                <a:latin typeface="+mn-ea"/>
                <a:ea typeface="+mn-ea"/>
                <a:cs typeface="+mn-ea"/>
              </a:rPr>
              <a:t>（1）你为什么选择这个专业？</a:t>
            </a:r>
            <a:endParaRPr lang="zh-CN" altLang="en-US">
              <a:latin typeface="+mn-ea"/>
              <a:ea typeface="+mn-ea"/>
              <a:cs typeface="+mn-ea"/>
            </a:endParaRPr>
          </a:p>
          <a:p>
            <a:r>
              <a:rPr lang="zh-CN" altLang="en-US">
                <a:latin typeface="+mn-ea"/>
                <a:ea typeface="+mn-ea"/>
                <a:cs typeface="+mn-ea"/>
              </a:rPr>
              <a:t>（2）你喜欢这个专业吗？</a:t>
            </a:r>
            <a:endParaRPr lang="zh-CN" altLang="en-US">
              <a:latin typeface="+mn-ea"/>
              <a:ea typeface="+mn-ea"/>
              <a:cs typeface="+mn-ea"/>
            </a:endParaRPr>
          </a:p>
          <a:p>
            <a:r>
              <a:rPr lang="en-US" altLang="zh-CN">
                <a:latin typeface="+mn-ea"/>
                <a:ea typeface="+mn-ea"/>
                <a:cs typeface="+mn-ea"/>
              </a:rPr>
              <a:t>          </a:t>
            </a:r>
            <a:r>
              <a:rPr lang="zh-CN" altLang="en-US">
                <a:latin typeface="+mn-ea"/>
                <a:ea typeface="+mn-ea"/>
                <a:cs typeface="+mn-ea"/>
              </a:rPr>
              <a:t>A. 喜欢 B. 还可以 C. 不喜欢</a:t>
            </a:r>
            <a:endParaRPr lang="zh-CN" altLang="en-US">
              <a:latin typeface="+mn-ea"/>
              <a:ea typeface="+mn-ea"/>
              <a:cs typeface="+mn-ea"/>
            </a:endParaRPr>
          </a:p>
          <a:p>
            <a:r>
              <a:rPr lang="zh-CN" altLang="en-US">
                <a:latin typeface="+mn-ea"/>
                <a:ea typeface="+mn-ea"/>
                <a:cs typeface="+mn-ea"/>
              </a:rPr>
              <a:t>（3）你觉得自己适合学这个专业吗？</a:t>
            </a:r>
            <a:endParaRPr lang="zh-CN" altLang="en-US">
              <a:latin typeface="+mn-ea"/>
              <a:ea typeface="+mn-ea"/>
              <a:cs typeface="+mn-ea"/>
            </a:endParaRPr>
          </a:p>
          <a:p>
            <a:r>
              <a:rPr lang="en-US" altLang="zh-CN">
                <a:latin typeface="+mn-ea"/>
                <a:ea typeface="+mn-ea"/>
                <a:cs typeface="+mn-ea"/>
              </a:rPr>
              <a:t>          </a:t>
            </a:r>
            <a:r>
              <a:rPr lang="zh-CN" altLang="en-US">
                <a:latin typeface="+mn-ea"/>
                <a:ea typeface="+mn-ea"/>
                <a:cs typeface="+mn-ea"/>
              </a:rPr>
              <a:t>A. 适合 B. 说不清 C. 不适合（4）你觉得自己擅长这个专业吗？</a:t>
            </a:r>
            <a:endParaRPr lang="zh-CN" altLang="en-US">
              <a:latin typeface="+mn-ea"/>
              <a:ea typeface="+mn-ea"/>
              <a:cs typeface="+mn-ea"/>
            </a:endParaRPr>
          </a:p>
          <a:p>
            <a:r>
              <a:rPr lang="zh-CN" altLang="en-US">
                <a:latin typeface="+mn-ea"/>
                <a:ea typeface="+mn-ea"/>
                <a:cs typeface="+mn-ea"/>
              </a:rPr>
              <a:t>A. 很擅长 B. 不知道 C. 不擅长</a:t>
            </a:r>
            <a:endParaRPr lang="zh-CN" altLang="en-US">
              <a:latin typeface="+mn-ea"/>
              <a:ea typeface="+mn-ea"/>
              <a:cs typeface="+mn-ea"/>
            </a:endParaRPr>
          </a:p>
          <a:p>
            <a:r>
              <a:rPr lang="zh-CN" altLang="en-US">
                <a:latin typeface="+mn-ea"/>
                <a:ea typeface="+mn-ea"/>
                <a:cs typeface="+mn-ea"/>
              </a:rPr>
              <a:t>（5）你将来会从事与专业相关的工作吗？</a:t>
            </a:r>
            <a:endParaRPr lang="zh-CN" altLang="en-US">
              <a:latin typeface="+mn-ea"/>
              <a:ea typeface="+mn-ea"/>
              <a:cs typeface="+mn-ea"/>
            </a:endParaRPr>
          </a:p>
          <a:p>
            <a:r>
              <a:rPr lang="zh-CN" altLang="en-US">
                <a:latin typeface="+mn-ea"/>
                <a:ea typeface="+mn-ea"/>
                <a:cs typeface="+mn-ea"/>
              </a:rPr>
              <a:t>A. 会 B. 不一定 C. 不会</a:t>
            </a:r>
            <a:endParaRPr lang="zh-CN" altLang="en-US">
              <a:latin typeface="+mn-ea"/>
              <a:ea typeface="+mn-ea"/>
              <a:cs typeface="+mn-ea"/>
            </a:endParaRPr>
          </a:p>
          <a:p>
            <a:r>
              <a:rPr lang="en-US" altLang="zh-CN">
                <a:latin typeface="+mn-ea"/>
                <a:ea typeface="+mn-ea"/>
                <a:cs typeface="+mn-ea"/>
              </a:rPr>
              <a:t> </a:t>
            </a:r>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4246245"/>
          </a:xfrm>
          <a:prstGeom prst="rect">
            <a:avLst/>
          </a:prstGeom>
          <a:noFill/>
        </p:spPr>
        <p:txBody>
          <a:bodyPr wrap="square" rtlCol="0" anchor="t">
            <a:spAutoFit/>
          </a:bodyPr>
          <a:p>
            <a:pPr algn="ctr"/>
            <a:r>
              <a:rPr lang="zh-CN" altLang="en-US" b="1">
                <a:latin typeface="+mn-ea"/>
                <a:ea typeface="+mn-ea"/>
                <a:cs typeface="+mn-ea"/>
              </a:rPr>
              <a:t>实训一 我的生涯意识</a:t>
            </a:r>
            <a:endParaRPr lang="zh-CN" altLang="en-US" b="1">
              <a:latin typeface="+mn-ea"/>
              <a:ea typeface="+mn-ea"/>
              <a:cs typeface="+mn-ea"/>
            </a:endParaRPr>
          </a:p>
          <a:p>
            <a:r>
              <a:rPr lang="zh-CN" altLang="en-US">
                <a:latin typeface="+mn-ea"/>
                <a:ea typeface="+mn-ea"/>
                <a:cs typeface="+mn-ea"/>
              </a:rPr>
              <a:t>步骤 2 数据分析。</a:t>
            </a:r>
            <a:endParaRPr lang="zh-CN" altLang="en-US">
              <a:latin typeface="+mn-ea"/>
              <a:ea typeface="+mn-ea"/>
              <a:cs typeface="+mn-ea"/>
            </a:endParaRPr>
          </a:p>
          <a:p>
            <a:r>
              <a:rPr lang="zh-CN" altLang="en-US">
                <a:latin typeface="+mn-ea"/>
                <a:ea typeface="+mn-ea"/>
                <a:cs typeface="+mn-ea"/>
              </a:rPr>
              <a:t>（1）对班级同学的回答进行数据统计。</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r>
              <a:rPr lang="zh-CN" altLang="en-US">
                <a:latin typeface="+mn-ea"/>
                <a:ea typeface="+mn-ea"/>
                <a:cs typeface="+mn-ea"/>
              </a:rPr>
              <a:t>（2）分析大学生职业生涯意识的现状及特点。</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步骤 3 分组讨论。</a:t>
            </a:r>
            <a:endParaRPr lang="zh-CN" altLang="en-US">
              <a:latin typeface="+mn-ea"/>
              <a:ea typeface="+mn-ea"/>
              <a:cs typeface="+mn-ea"/>
            </a:endParaRPr>
          </a:p>
          <a:p>
            <a:r>
              <a:rPr lang="zh-CN" altLang="en-US">
                <a:latin typeface="+mn-ea"/>
                <a:ea typeface="+mn-ea"/>
                <a:cs typeface="+mn-ea"/>
              </a:rPr>
              <a:t>（1）在学业规划与升学决策中，专业的选择是否重要？</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r>
              <a:rPr lang="zh-CN" altLang="en-US">
                <a:latin typeface="+mn-ea"/>
                <a:ea typeface="+mn-ea"/>
                <a:cs typeface="+mn-ea"/>
              </a:rPr>
              <a:t>（2）在大学生活中，是否需要树立明确的职业生涯目标？</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1753235"/>
          </a:xfrm>
          <a:prstGeom prst="rect">
            <a:avLst/>
          </a:prstGeom>
          <a:noFill/>
        </p:spPr>
        <p:txBody>
          <a:bodyPr wrap="square" rtlCol="0" anchor="t">
            <a:spAutoFit/>
          </a:bodyPr>
          <a:p>
            <a:pPr algn="ctr"/>
            <a:r>
              <a:rPr lang="zh-CN" altLang="en-US" b="1">
                <a:latin typeface="+mn-ea"/>
                <a:ea typeface="+mn-ea"/>
                <a:cs typeface="+mn-ea"/>
              </a:rPr>
              <a:t>实训二 </a:t>
            </a:r>
            <a:r>
              <a:rPr lang="en-US" altLang="zh-CN" b="1">
                <a:latin typeface="+mn-ea"/>
                <a:ea typeface="+mn-ea"/>
                <a:cs typeface="+mn-ea"/>
              </a:rPr>
              <a:t>  </a:t>
            </a:r>
            <a:r>
              <a:rPr lang="zh-CN" altLang="en-US" b="1">
                <a:latin typeface="+mn-ea"/>
                <a:ea typeface="+mn-ea"/>
                <a:cs typeface="+mn-ea"/>
              </a:rPr>
              <a:t>5 年后的职场名片</a:t>
            </a:r>
            <a:endParaRPr lang="zh-CN" altLang="en-US" b="1">
              <a:latin typeface="+mn-ea"/>
              <a:ea typeface="+mn-ea"/>
              <a:cs typeface="+mn-ea"/>
            </a:endParaRPr>
          </a:p>
          <a:p>
            <a:r>
              <a:rPr lang="zh-CN" altLang="en-US" b="1">
                <a:latin typeface="+mn-ea"/>
                <a:ea typeface="+mn-ea"/>
                <a:cs typeface="+mn-ea"/>
              </a:rPr>
              <a:t>实训目的：</a:t>
            </a:r>
            <a:r>
              <a:rPr lang="zh-CN" altLang="en-US">
                <a:latin typeface="+mn-ea"/>
                <a:ea typeface="+mn-ea"/>
                <a:cs typeface="+mn-ea"/>
              </a:rPr>
              <a:t>初步确立自己的职业目标，尽快找到大学生活的努力方向，培养自我管理意识，增强对自我的管理。</a:t>
            </a:r>
            <a:endParaRPr lang="zh-CN" altLang="en-US">
              <a:latin typeface="+mn-ea"/>
              <a:ea typeface="+mn-ea"/>
              <a:cs typeface="+mn-ea"/>
            </a:endParaRPr>
          </a:p>
          <a:p>
            <a:r>
              <a:rPr lang="zh-CN" altLang="en-US" b="1">
                <a:latin typeface="+mn-ea"/>
                <a:ea typeface="+mn-ea"/>
                <a:cs typeface="+mn-ea"/>
              </a:rPr>
              <a:t>实训步骤：</a:t>
            </a:r>
            <a:endParaRPr lang="zh-CN" altLang="en-US">
              <a:latin typeface="+mn-ea"/>
              <a:ea typeface="+mn-ea"/>
              <a:cs typeface="+mn-ea"/>
            </a:endParaRPr>
          </a:p>
          <a:p>
            <a:r>
              <a:rPr lang="zh-CN" altLang="en-US">
                <a:latin typeface="+mn-ea"/>
                <a:ea typeface="+mn-ea"/>
                <a:cs typeface="+mn-ea"/>
              </a:rPr>
              <a:t>步骤 1 在下列空白处为 5 年后的自己设计一张职场名片，名片上应包含姓名、工作单位、职务、电话、微信、E-mail、地址等内容。</a:t>
            </a:r>
            <a:endParaRPr lang="zh-CN" altLang="en-US">
              <a:latin typeface="+mn-ea"/>
              <a:ea typeface="+mn-ea"/>
              <a:cs typeface="+mn-ea"/>
            </a:endParaRPr>
          </a:p>
        </p:txBody>
      </p:sp>
      <p:pic>
        <p:nvPicPr>
          <p:cNvPr id="3" name="图片 2"/>
          <p:cNvPicPr>
            <a:picLocks noChangeAspect="1"/>
          </p:cNvPicPr>
          <p:nvPr>
            <p:custDataLst>
              <p:tags r:id="rId1"/>
            </p:custDataLst>
          </p:nvPr>
        </p:nvPicPr>
        <p:blipFill>
          <a:blip r:embed="rId2"/>
          <a:stretch>
            <a:fillRect/>
          </a:stretch>
        </p:blipFill>
        <p:spPr>
          <a:xfrm>
            <a:off x="1764665" y="2716530"/>
            <a:ext cx="5991225" cy="22745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4246245"/>
          </a:xfrm>
          <a:prstGeom prst="rect">
            <a:avLst/>
          </a:prstGeom>
          <a:noFill/>
        </p:spPr>
        <p:txBody>
          <a:bodyPr wrap="square" rtlCol="0" anchor="t">
            <a:spAutoFit/>
          </a:bodyPr>
          <a:p>
            <a:pPr algn="ctr"/>
            <a:r>
              <a:rPr lang="zh-CN" altLang="en-US" b="1">
                <a:latin typeface="+mn-ea"/>
                <a:ea typeface="+mn-ea"/>
                <a:cs typeface="+mn-ea"/>
              </a:rPr>
              <a:t>实训二 </a:t>
            </a:r>
            <a:r>
              <a:rPr lang="en-US" altLang="zh-CN" b="1">
                <a:latin typeface="+mn-ea"/>
                <a:ea typeface="+mn-ea"/>
                <a:cs typeface="+mn-ea"/>
              </a:rPr>
              <a:t>  </a:t>
            </a:r>
            <a:r>
              <a:rPr lang="zh-CN" altLang="en-US" b="1">
                <a:latin typeface="+mn-ea"/>
                <a:ea typeface="+mn-ea"/>
                <a:cs typeface="+mn-ea"/>
              </a:rPr>
              <a:t>5 年后的职场名片</a:t>
            </a:r>
            <a:endParaRPr lang="zh-CN" altLang="en-US" b="1">
              <a:latin typeface="+mn-ea"/>
              <a:ea typeface="+mn-ea"/>
              <a:cs typeface="+mn-ea"/>
            </a:endParaRPr>
          </a:p>
          <a:p>
            <a:r>
              <a:rPr lang="zh-CN" altLang="en-US">
                <a:latin typeface="+mn-ea"/>
                <a:ea typeface="+mn-ea"/>
                <a:cs typeface="+mn-ea"/>
              </a:rPr>
              <a:t>步骤 2 根据自己设计的职场名片，回答以下问题。</a:t>
            </a:r>
            <a:endParaRPr lang="zh-CN" altLang="en-US">
              <a:latin typeface="+mn-ea"/>
              <a:ea typeface="+mn-ea"/>
              <a:cs typeface="+mn-ea"/>
            </a:endParaRPr>
          </a:p>
          <a:p>
            <a:r>
              <a:rPr lang="zh-CN" altLang="en-US">
                <a:latin typeface="+mn-ea"/>
                <a:ea typeface="+mn-ea"/>
                <a:cs typeface="+mn-ea"/>
              </a:rPr>
              <a:t>（1）5 年后你所从事的职业属于哪一类？</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（2）你如何刻画 5 年后职场上的自己？</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（3）要想成就 5 年后的自己，你在大学期间重点要做哪些方面的准备？</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步骤 3 想一想：为自己树立 5 年后的职业理想，是否有助于你在大学期间提升自我管理能力？</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b="1">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1476375"/>
          </a:xfrm>
          <a:prstGeom prst="rect">
            <a:avLst/>
          </a:prstGeom>
          <a:noFill/>
        </p:spPr>
        <p:txBody>
          <a:bodyPr wrap="square" rtlCol="0" anchor="t">
            <a:spAutoFit/>
          </a:bodyPr>
          <a:p>
            <a:pPr algn="ctr"/>
            <a:r>
              <a:rPr b="1">
                <a:latin typeface="华文楷体" panose="02010600040101010101" charset="-122"/>
                <a:ea typeface="华文楷体" panose="02010600040101010101" charset="-122"/>
                <a:cs typeface="华文楷体" panose="02010600040101010101" charset="-122"/>
              </a:rPr>
              <a:t>实训三 绘制个人职业生涯彩虹图</a:t>
            </a:r>
            <a:endParaRPr b="1">
              <a:latin typeface="华文楷体" panose="02010600040101010101" charset="-122"/>
              <a:ea typeface="华文楷体" panose="02010600040101010101" charset="-122"/>
              <a:cs typeface="华文楷体" panose="02010600040101010101" charset="-122"/>
            </a:endParaRPr>
          </a:p>
          <a:p>
            <a:r>
              <a:rPr lang="zh-CN" altLang="en-US" b="1">
                <a:latin typeface="+mn-ea"/>
                <a:ea typeface="+mn-ea"/>
                <a:cs typeface="+mn-ea"/>
              </a:rPr>
              <a:t>实训目的：</a:t>
            </a:r>
            <a:r>
              <a:rPr lang="zh-CN" altLang="en-US">
                <a:latin typeface="+mn-ea"/>
                <a:ea typeface="+mn-ea"/>
                <a:cs typeface="+mn-ea"/>
              </a:rPr>
              <a:t>深入学习舒伯的职业生涯发展阶段理论，学会绘制个人生涯彩虹图。</a:t>
            </a:r>
            <a:endParaRPr lang="zh-CN" altLang="en-US">
              <a:latin typeface="+mn-ea"/>
              <a:ea typeface="+mn-ea"/>
              <a:cs typeface="+mn-ea"/>
            </a:endParaRPr>
          </a:p>
          <a:p>
            <a:r>
              <a:rPr lang="zh-CN" altLang="en-US" b="1">
                <a:latin typeface="+mn-ea"/>
                <a:ea typeface="+mn-ea"/>
                <a:cs typeface="+mn-ea"/>
              </a:rPr>
              <a:t>实训步骤：</a:t>
            </a:r>
            <a:endParaRPr lang="zh-CN" altLang="en-US" b="1">
              <a:latin typeface="+mn-ea"/>
              <a:ea typeface="+mn-ea"/>
              <a:cs typeface="+mn-ea"/>
            </a:endParaRPr>
          </a:p>
          <a:p>
            <a:r>
              <a:rPr lang="zh-CN" altLang="en-US">
                <a:latin typeface="+mn-ea"/>
                <a:ea typeface="+mn-ea"/>
                <a:cs typeface="+mn-ea"/>
              </a:rPr>
              <a:t>步骤 1 </a:t>
            </a:r>
            <a:r>
              <a:rPr lang="en-US" altLang="zh-CN">
                <a:latin typeface="+mn-ea"/>
                <a:ea typeface="+mn-ea"/>
                <a:cs typeface="+mn-ea"/>
              </a:rPr>
              <a:t>  </a:t>
            </a:r>
            <a:r>
              <a:rPr lang="zh-CN" altLang="en-US">
                <a:latin typeface="+mn-ea"/>
                <a:ea typeface="+mn-ea"/>
                <a:cs typeface="+mn-ea"/>
              </a:rPr>
              <a:t>请你在图所示的空白职业生涯彩虹图上标出现在的年龄，划分出职业生涯的过去、现在和未来。</a:t>
            </a:r>
            <a:endParaRPr lang="zh-CN" altLang="en-US">
              <a:latin typeface="+mn-ea"/>
              <a:ea typeface="+mn-ea"/>
              <a:cs typeface="+mn-ea"/>
            </a:endParaRPr>
          </a:p>
        </p:txBody>
      </p:sp>
      <p:pic>
        <p:nvPicPr>
          <p:cNvPr id="3" name="图片 2"/>
          <p:cNvPicPr>
            <a:picLocks noChangeAspect="1"/>
          </p:cNvPicPr>
          <p:nvPr>
            <p:custDataLst>
              <p:tags r:id="rId1"/>
            </p:custDataLst>
          </p:nvPr>
        </p:nvPicPr>
        <p:blipFill>
          <a:blip r:embed="rId2"/>
          <a:stretch>
            <a:fillRect/>
          </a:stretch>
        </p:blipFill>
        <p:spPr>
          <a:xfrm>
            <a:off x="2268220" y="2341245"/>
            <a:ext cx="4972050" cy="29019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969385"/>
          </a:xfrm>
          <a:prstGeom prst="rect">
            <a:avLst/>
          </a:prstGeom>
          <a:noFill/>
        </p:spPr>
        <p:txBody>
          <a:bodyPr wrap="square" rtlCol="0" anchor="t">
            <a:spAutoFit/>
          </a:bodyPr>
          <a:p>
            <a:pPr algn="ctr"/>
            <a:r>
              <a:rPr b="1">
                <a:latin typeface="华文楷体" panose="02010600040101010101" charset="-122"/>
                <a:ea typeface="华文楷体" panose="02010600040101010101" charset="-122"/>
                <a:cs typeface="华文楷体" panose="02010600040101010101" charset="-122"/>
                <a:sym typeface="+mn-ea"/>
              </a:rPr>
              <a:t>实训三 绘制个人职业生涯彩虹图</a:t>
            </a:r>
            <a:endParaRPr b="1">
              <a:latin typeface="华文楷体" panose="02010600040101010101" charset="-122"/>
              <a:ea typeface="华文楷体" panose="02010600040101010101" charset="-122"/>
              <a:cs typeface="华文楷体" panose="02010600040101010101" charset="-122"/>
            </a:endParaRPr>
          </a:p>
          <a:p>
            <a:pPr algn="ctr"/>
            <a:endParaRPr lang="zh-CN" altLang="en-US" b="1">
              <a:latin typeface="+mn-ea"/>
              <a:ea typeface="+mn-ea"/>
              <a:cs typeface="+mn-ea"/>
            </a:endParaRPr>
          </a:p>
          <a:p>
            <a:r>
              <a:rPr lang="zh-CN" altLang="en-US">
                <a:latin typeface="+mn-ea"/>
                <a:ea typeface="+mn-ea"/>
                <a:cs typeface="+mn-ea"/>
              </a:rPr>
              <a:t>步骤 2 用不同颜色的笔在图上绘制出你的成长过程和你憧憬的未来生活。</a:t>
            </a:r>
            <a:endParaRPr lang="zh-CN" altLang="en-US">
              <a:latin typeface="+mn-ea"/>
              <a:ea typeface="+mn-ea"/>
              <a:cs typeface="+mn-ea"/>
            </a:endParaRPr>
          </a:p>
          <a:p>
            <a:r>
              <a:rPr lang="zh-CN" altLang="en-US">
                <a:latin typeface="+mn-ea"/>
                <a:ea typeface="+mn-ea"/>
                <a:cs typeface="+mn-ea"/>
              </a:rPr>
              <a:t>步骤 3 分享你的职业生涯彩虹图，并进行讨论。</a:t>
            </a:r>
            <a:endParaRPr lang="zh-CN" altLang="en-US">
              <a:latin typeface="+mn-ea"/>
              <a:ea typeface="+mn-ea"/>
              <a:cs typeface="+mn-ea"/>
            </a:endParaRPr>
          </a:p>
          <a:p>
            <a:r>
              <a:rPr lang="zh-CN" altLang="en-US">
                <a:latin typeface="+mn-ea"/>
                <a:ea typeface="+mn-ea"/>
                <a:cs typeface="+mn-ea"/>
              </a:rPr>
              <a:t>（1）在个人职业生涯彩虹图的设计过程中，你主要考虑哪些因素？</a:t>
            </a:r>
            <a:endParaRPr lang="zh-CN" altLang="en-US">
              <a:latin typeface="+mn-ea"/>
              <a:ea typeface="+mn-ea"/>
              <a:cs typeface="+mn-ea"/>
            </a:endParaRPr>
          </a:p>
          <a:p>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（2）你的职业生涯彩虹图是否合理？为什么？</a:t>
            </a:r>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步骤 4 评选。先对个人职业生涯彩虹图进行小组内评选，每个小组内评选出最优秀的职业生涯彩虹图。全班共选出 4 幅典型的个人职业生涯彩虹图。绘制者分享制作职业生涯彩虹图的经验与感想。</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4799965"/>
          </a:xfrm>
          <a:prstGeom prst="rect">
            <a:avLst/>
          </a:prstGeom>
          <a:noFill/>
        </p:spPr>
        <p:txBody>
          <a:bodyPr wrap="square" rtlCol="0" anchor="t">
            <a:spAutoFit/>
          </a:bodyPr>
          <a:p>
            <a:pPr algn="ctr"/>
            <a:r>
              <a:rPr b="1">
                <a:latin typeface="华文楷体" panose="02010600040101010101" charset="-122"/>
                <a:ea typeface="华文楷体" panose="02010600040101010101" charset="-122"/>
                <a:cs typeface="华文楷体" panose="02010600040101010101" charset="-122"/>
                <a:sym typeface="+mn-ea"/>
              </a:rPr>
              <a:t>实训四 我心目中的象牙塔</a:t>
            </a:r>
            <a:endParaRPr b="1">
              <a:latin typeface="华文楷体" panose="02010600040101010101" charset="-122"/>
              <a:ea typeface="华文楷体" panose="02010600040101010101" charset="-122"/>
              <a:cs typeface="华文楷体" panose="02010600040101010101" charset="-122"/>
              <a:sym typeface="+mn-ea"/>
            </a:endParaRPr>
          </a:p>
          <a:p>
            <a:pPr algn="ctr"/>
            <a:endParaRPr lang="zh-CN" altLang="en-US" b="1">
              <a:latin typeface="+mn-ea"/>
              <a:ea typeface="+mn-ea"/>
              <a:cs typeface="+mn-ea"/>
            </a:endParaRPr>
          </a:p>
          <a:p>
            <a:r>
              <a:rPr lang="zh-CN" altLang="en-US">
                <a:latin typeface="+mn-ea"/>
                <a:ea typeface="+mn-ea"/>
                <a:cs typeface="+mn-ea"/>
              </a:rPr>
              <a:t>实训目的：思考大学生活，明确大学生活与学习的目标。</a:t>
            </a:r>
            <a:endParaRPr lang="zh-CN" altLang="en-US">
              <a:latin typeface="+mn-ea"/>
              <a:ea typeface="+mn-ea"/>
              <a:cs typeface="+mn-ea"/>
            </a:endParaRPr>
          </a:p>
          <a:p>
            <a:r>
              <a:rPr lang="zh-CN" altLang="en-US">
                <a:latin typeface="+mn-ea"/>
                <a:ea typeface="+mn-ea"/>
                <a:cs typeface="+mn-ea"/>
              </a:rPr>
              <a:t>实训场地：室内或者比较空旷的室外。</a:t>
            </a:r>
            <a:endParaRPr lang="zh-CN" altLang="en-US">
              <a:latin typeface="+mn-ea"/>
              <a:ea typeface="+mn-ea"/>
              <a:cs typeface="+mn-ea"/>
            </a:endParaRPr>
          </a:p>
          <a:p>
            <a:r>
              <a:rPr lang="zh-CN" altLang="en-US">
                <a:latin typeface="+mn-ea"/>
                <a:ea typeface="+mn-ea"/>
                <a:cs typeface="+mn-ea"/>
              </a:rPr>
              <a:t>人员要求：不限。</a:t>
            </a:r>
            <a:endParaRPr lang="zh-CN" altLang="en-US">
              <a:latin typeface="+mn-ea"/>
              <a:ea typeface="+mn-ea"/>
              <a:cs typeface="+mn-ea"/>
            </a:endParaRPr>
          </a:p>
          <a:p>
            <a:r>
              <a:rPr lang="zh-CN" altLang="en-US">
                <a:latin typeface="+mn-ea"/>
                <a:ea typeface="+mn-ea"/>
                <a:cs typeface="+mn-ea"/>
              </a:rPr>
              <a:t>材料准备：纸和笔。</a:t>
            </a:r>
            <a:endParaRPr lang="zh-CN" altLang="en-US">
              <a:latin typeface="+mn-ea"/>
              <a:ea typeface="+mn-ea"/>
              <a:cs typeface="+mn-ea"/>
            </a:endParaRPr>
          </a:p>
          <a:p>
            <a:r>
              <a:rPr lang="zh-CN" altLang="en-US">
                <a:latin typeface="+mn-ea"/>
                <a:ea typeface="+mn-ea"/>
                <a:cs typeface="+mn-ea"/>
              </a:rPr>
              <a:t>实训内容：</a:t>
            </a:r>
            <a:endParaRPr lang="zh-CN" altLang="en-US">
              <a:latin typeface="+mn-ea"/>
              <a:ea typeface="+mn-ea"/>
              <a:cs typeface="+mn-ea"/>
            </a:endParaRPr>
          </a:p>
          <a:p>
            <a:r>
              <a:rPr lang="zh-CN" altLang="en-US">
                <a:latin typeface="+mn-ea"/>
                <a:ea typeface="+mn-ea"/>
                <a:cs typeface="+mn-ea"/>
              </a:rPr>
              <a:t>（1）罗列你上大学的 10 个理由。</a:t>
            </a:r>
            <a:endParaRPr lang="zh-CN" altLang="en-US">
              <a:latin typeface="+mn-ea"/>
              <a:ea typeface="+mn-ea"/>
              <a:cs typeface="+mn-ea"/>
            </a:endParaRPr>
          </a:p>
          <a:p>
            <a:r>
              <a:rPr lang="zh-CN" altLang="en-US">
                <a:latin typeface="+mn-ea"/>
                <a:ea typeface="+mn-ea"/>
                <a:cs typeface="+mn-ea"/>
              </a:rPr>
              <a:t>（2）如果你是大学校长，将创建一所怎样的大学？</a:t>
            </a:r>
            <a:endParaRPr lang="zh-CN" altLang="en-US">
              <a:latin typeface="+mn-ea"/>
              <a:ea typeface="+mn-ea"/>
              <a:cs typeface="+mn-ea"/>
            </a:endParaRPr>
          </a:p>
          <a:p>
            <a:r>
              <a:rPr lang="zh-CN" altLang="en-US">
                <a:latin typeface="+mn-ea"/>
                <a:ea typeface="+mn-ea"/>
                <a:cs typeface="+mn-ea"/>
              </a:rPr>
              <a:t>（3）你为什么选择现在的专业？你是否喜欢现在的专业？</a:t>
            </a:r>
            <a:endParaRPr lang="zh-CN" altLang="en-US">
              <a:latin typeface="+mn-ea"/>
              <a:ea typeface="+mn-ea"/>
              <a:cs typeface="+mn-ea"/>
            </a:endParaRPr>
          </a:p>
          <a:p>
            <a:r>
              <a:rPr lang="zh-CN" altLang="en-US">
                <a:latin typeface="+mn-ea"/>
                <a:ea typeface="+mn-ea"/>
                <a:cs typeface="+mn-ea"/>
              </a:rPr>
              <a:t>（4）你对自己的专业了解多少？（专业名称、培养目标、核心课程、教学方法、知识和技能、</a:t>
            </a:r>
            <a:endParaRPr lang="zh-CN" altLang="en-US">
              <a:latin typeface="+mn-ea"/>
              <a:ea typeface="+mn-ea"/>
              <a:cs typeface="+mn-ea"/>
            </a:endParaRPr>
          </a:p>
          <a:p>
            <a:r>
              <a:rPr lang="zh-CN" altLang="en-US">
                <a:latin typeface="+mn-ea"/>
                <a:ea typeface="+mn-ea"/>
                <a:cs typeface="+mn-ea"/>
              </a:rPr>
              <a:t>相关专业、职业领域、就业岗位群等）</a:t>
            </a:r>
            <a:endParaRPr lang="zh-CN" altLang="en-US">
              <a:latin typeface="+mn-ea"/>
              <a:ea typeface="+mn-ea"/>
              <a:cs typeface="+mn-ea"/>
            </a:endParaRPr>
          </a:p>
          <a:p>
            <a:r>
              <a:rPr lang="zh-CN" altLang="en-US">
                <a:latin typeface="+mn-ea"/>
                <a:ea typeface="+mn-ea"/>
                <a:cs typeface="+mn-ea"/>
              </a:rPr>
              <a:t>（5）除你所在专业外，你还喜欢或更喜欢哪些专业？</a:t>
            </a:r>
            <a:endParaRPr lang="zh-CN" altLang="en-US">
              <a:latin typeface="+mn-ea"/>
              <a:ea typeface="+mn-ea"/>
              <a:cs typeface="+mn-ea"/>
            </a:endParaRPr>
          </a:p>
          <a:p>
            <a:r>
              <a:rPr lang="zh-CN" altLang="en-US">
                <a:latin typeface="+mn-ea"/>
                <a:ea typeface="+mn-ea"/>
                <a:cs typeface="+mn-ea"/>
              </a:rPr>
              <a:t>（6）思考你的大学学习和生活。</a:t>
            </a:r>
            <a:endParaRPr lang="zh-CN" altLang="en-US">
              <a:latin typeface="+mn-ea"/>
              <a:ea typeface="+mn-ea"/>
              <a:cs typeface="+mn-ea"/>
            </a:endParaRPr>
          </a:p>
          <a:p>
            <a:r>
              <a:rPr lang="zh-CN" altLang="en-US">
                <a:latin typeface="+mn-ea"/>
                <a:ea typeface="+mn-ea"/>
                <a:cs typeface="+mn-ea"/>
              </a:rPr>
              <a:t>实训讨论：相互传递并交流探讨。</a:t>
            </a:r>
            <a:endParaRPr lang="zh-CN" altLang="en-US">
              <a:latin typeface="+mn-ea"/>
              <a:ea typeface="+mn-ea"/>
              <a:cs typeface="+mn-ea"/>
            </a:endParaRPr>
          </a:p>
          <a:p>
            <a:r>
              <a:rPr lang="zh-CN" altLang="en-US">
                <a:latin typeface="+mn-ea"/>
                <a:ea typeface="+mn-ea"/>
                <a:cs typeface="+mn-ea"/>
              </a:rPr>
              <a:t>39</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193559"/>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699770"/>
            <a:ext cx="8063230" cy="4799965"/>
          </a:xfrm>
          <a:prstGeom prst="rect">
            <a:avLst/>
          </a:prstGeom>
          <a:noFill/>
        </p:spPr>
        <p:txBody>
          <a:bodyPr wrap="square" rtlCol="0" anchor="t">
            <a:spAutoFit/>
          </a:bodyPr>
          <a:p>
            <a:pPr algn="ctr"/>
            <a:r>
              <a:rPr b="1">
                <a:latin typeface="华文楷体" panose="02010600040101010101" charset="-122"/>
                <a:ea typeface="华文楷体" panose="02010600040101010101" charset="-122"/>
                <a:cs typeface="华文楷体" panose="02010600040101010101" charset="-122"/>
                <a:sym typeface="+mn-ea"/>
              </a:rPr>
              <a:t>实训四 我心目中的象牙塔</a:t>
            </a:r>
            <a:endParaRPr b="1">
              <a:latin typeface="华文楷体" panose="02010600040101010101" charset="-122"/>
              <a:ea typeface="华文楷体" panose="02010600040101010101" charset="-122"/>
              <a:cs typeface="华文楷体" panose="02010600040101010101" charset="-122"/>
              <a:sym typeface="+mn-ea"/>
            </a:endParaRPr>
          </a:p>
          <a:p>
            <a:pPr algn="ctr"/>
            <a:endParaRPr lang="zh-CN" altLang="en-US" b="1">
              <a:latin typeface="+mn-ea"/>
              <a:ea typeface="+mn-ea"/>
              <a:cs typeface="+mn-ea"/>
            </a:endParaRPr>
          </a:p>
          <a:p>
            <a:r>
              <a:rPr lang="zh-CN" altLang="en-US" b="1">
                <a:latin typeface="+mn-ea"/>
                <a:ea typeface="+mn-ea"/>
                <a:cs typeface="+mn-ea"/>
              </a:rPr>
              <a:t>实训目的：</a:t>
            </a:r>
            <a:r>
              <a:rPr lang="zh-CN" altLang="en-US">
                <a:latin typeface="+mn-ea"/>
                <a:ea typeface="+mn-ea"/>
                <a:cs typeface="+mn-ea"/>
              </a:rPr>
              <a:t>思考大学生活，明确大学生活与学习的目标。</a:t>
            </a:r>
            <a:endParaRPr lang="zh-CN" altLang="en-US">
              <a:latin typeface="+mn-ea"/>
              <a:ea typeface="+mn-ea"/>
              <a:cs typeface="+mn-ea"/>
            </a:endParaRPr>
          </a:p>
          <a:p>
            <a:r>
              <a:rPr lang="zh-CN" altLang="en-US" b="1">
                <a:latin typeface="+mn-ea"/>
                <a:ea typeface="+mn-ea"/>
                <a:cs typeface="+mn-ea"/>
              </a:rPr>
              <a:t>实训场地：</a:t>
            </a:r>
            <a:r>
              <a:rPr lang="zh-CN" altLang="en-US">
                <a:latin typeface="+mn-ea"/>
                <a:ea typeface="+mn-ea"/>
                <a:cs typeface="+mn-ea"/>
              </a:rPr>
              <a:t>室内或者比较空旷的室外。</a:t>
            </a:r>
            <a:endParaRPr lang="zh-CN" altLang="en-US">
              <a:latin typeface="+mn-ea"/>
              <a:ea typeface="+mn-ea"/>
              <a:cs typeface="+mn-ea"/>
            </a:endParaRPr>
          </a:p>
          <a:p>
            <a:r>
              <a:rPr lang="zh-CN" altLang="en-US" b="1">
                <a:latin typeface="+mn-ea"/>
                <a:ea typeface="+mn-ea"/>
                <a:cs typeface="+mn-ea"/>
              </a:rPr>
              <a:t>人员要求：</a:t>
            </a:r>
            <a:r>
              <a:rPr lang="zh-CN" altLang="en-US">
                <a:latin typeface="+mn-ea"/>
                <a:ea typeface="+mn-ea"/>
                <a:cs typeface="+mn-ea"/>
              </a:rPr>
              <a:t>不限。</a:t>
            </a:r>
            <a:endParaRPr lang="zh-CN" altLang="en-US">
              <a:latin typeface="+mn-ea"/>
              <a:ea typeface="+mn-ea"/>
              <a:cs typeface="+mn-ea"/>
            </a:endParaRPr>
          </a:p>
          <a:p>
            <a:r>
              <a:rPr lang="zh-CN" altLang="en-US" b="1">
                <a:latin typeface="+mn-ea"/>
                <a:ea typeface="+mn-ea"/>
                <a:cs typeface="+mn-ea"/>
              </a:rPr>
              <a:t>材料准备：</a:t>
            </a:r>
            <a:r>
              <a:rPr lang="zh-CN" altLang="en-US">
                <a:latin typeface="+mn-ea"/>
                <a:ea typeface="+mn-ea"/>
                <a:cs typeface="+mn-ea"/>
              </a:rPr>
              <a:t>纸和笔。</a:t>
            </a:r>
            <a:endParaRPr lang="zh-CN" altLang="en-US">
              <a:latin typeface="+mn-ea"/>
              <a:ea typeface="+mn-ea"/>
              <a:cs typeface="+mn-ea"/>
            </a:endParaRPr>
          </a:p>
          <a:p>
            <a:r>
              <a:rPr lang="zh-CN" altLang="en-US" b="1">
                <a:latin typeface="+mn-ea"/>
                <a:ea typeface="+mn-ea"/>
                <a:cs typeface="+mn-ea"/>
              </a:rPr>
              <a:t>实训内容：</a:t>
            </a:r>
            <a:endParaRPr lang="zh-CN" altLang="en-US">
              <a:latin typeface="+mn-ea"/>
              <a:ea typeface="+mn-ea"/>
              <a:cs typeface="+mn-ea"/>
            </a:endParaRPr>
          </a:p>
          <a:p>
            <a:r>
              <a:rPr lang="zh-CN" altLang="en-US">
                <a:latin typeface="+mn-ea"/>
                <a:ea typeface="+mn-ea"/>
                <a:cs typeface="+mn-ea"/>
              </a:rPr>
              <a:t>（1）罗列你上大学的 10 个理由。</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（2）如果你是大学校长，将创建一所怎样的大学？</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（3）你为什么选择现在的专业？你是否喜欢现在的专业？</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dirty="0">
              <a:latin typeface="+mn-ea"/>
              <a:ea typeface="+mn-ea"/>
              <a:cs typeface="+mn-ea"/>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92487" y="12434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726440"/>
            <a:ext cx="8063230" cy="5077460"/>
          </a:xfrm>
          <a:prstGeom prst="rect">
            <a:avLst/>
          </a:prstGeom>
          <a:noFill/>
        </p:spPr>
        <p:txBody>
          <a:bodyPr wrap="square" rtlCol="0" anchor="t">
            <a:spAutoFit/>
          </a:bodyPr>
          <a:p>
            <a:pPr algn="ctr"/>
            <a:r>
              <a:rPr b="1">
                <a:latin typeface="华文楷体" panose="02010600040101010101" charset="-122"/>
                <a:ea typeface="华文楷体" panose="02010600040101010101" charset="-122"/>
                <a:cs typeface="华文楷体" panose="02010600040101010101" charset="-122"/>
                <a:sym typeface="+mn-ea"/>
              </a:rPr>
              <a:t>实训四 我心目中的象牙塔</a:t>
            </a:r>
            <a:endParaRPr b="1">
              <a:latin typeface="华文楷体" panose="02010600040101010101" charset="-122"/>
              <a:ea typeface="华文楷体" panose="02010600040101010101" charset="-122"/>
              <a:cs typeface="华文楷体" panose="02010600040101010101" charset="-122"/>
              <a:sym typeface="+mn-ea"/>
            </a:endParaRPr>
          </a:p>
          <a:p>
            <a:pPr algn="ctr"/>
            <a:endParaRPr lang="zh-CN" altLang="en-US" b="1">
              <a:latin typeface="+mn-ea"/>
              <a:ea typeface="+mn-ea"/>
              <a:cs typeface="+mn-ea"/>
            </a:endParaRPr>
          </a:p>
          <a:p>
            <a:r>
              <a:rPr lang="zh-CN" altLang="en-US">
                <a:latin typeface="+mn-ea"/>
                <a:ea typeface="+mn-ea"/>
                <a:cs typeface="+mn-ea"/>
              </a:rPr>
              <a:t>（4）你对自己的专业了解多少？（专业名称、培养目标、核心课程、教学方法、知识和技能、相关专业、职业领域、就业岗位群等）</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dirty="0">
              <a:latin typeface="+mn-ea"/>
              <a:ea typeface="+mn-ea"/>
              <a:cs typeface="+mn-ea"/>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dirty="0">
              <a:latin typeface="+mn-ea"/>
              <a:ea typeface="+mn-ea"/>
              <a:cs typeface="+mn-ea"/>
              <a:sym typeface="+mn-ea"/>
            </a:endParaRPr>
          </a:p>
          <a:p>
            <a:endParaRPr lang="zh-CN" altLang="en-US">
              <a:latin typeface="+mn-ea"/>
              <a:ea typeface="+mn-ea"/>
              <a:cs typeface="+mn-ea"/>
            </a:endParaRPr>
          </a:p>
          <a:p>
            <a:r>
              <a:rPr lang="zh-CN" altLang="en-US">
                <a:latin typeface="+mn-ea"/>
                <a:ea typeface="+mn-ea"/>
                <a:cs typeface="+mn-ea"/>
              </a:rPr>
              <a:t>（5）除你所在专业外，你还喜欢或更喜欢哪些专业？</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en-US" dirty="0">
              <a:latin typeface="楷体" panose="02010609060101010101" pitchFamily="49" charset="-122"/>
              <a:ea typeface="楷体" panose="02010609060101010101" pitchFamily="49" charset="-122"/>
              <a:sym typeface="+mn-ea"/>
            </a:endParaRPr>
          </a:p>
          <a:p>
            <a:r>
              <a:rPr lang="zh-CN" altLang="en-US">
                <a:latin typeface="+mn-ea"/>
                <a:ea typeface="+mn-ea"/>
                <a:cs typeface="+mn-ea"/>
              </a:rPr>
              <a:t>（6）思考你的大学学习和生活。</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dirty="0">
              <a:latin typeface="+mn-ea"/>
              <a:ea typeface="+mn-ea"/>
              <a:cs typeface="+mn-ea"/>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r>
              <a:rPr lang="zh-CN" altLang="en-US">
                <a:latin typeface="+mn-ea"/>
                <a:ea typeface="+mn-ea"/>
                <a:cs typeface="+mn-ea"/>
              </a:rPr>
              <a:t>实训讨论：相互传递并交流探讨。</a:t>
            </a:r>
            <a:endParaRPr lang="zh-CN" altLang="en-US">
              <a:latin typeface="+mn-ea"/>
              <a:ea typeface="+mn-ea"/>
              <a:cs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dirty="0">
              <a:latin typeface="+mn-ea"/>
              <a:ea typeface="+mn-ea"/>
              <a:cs typeface="+mn-ea"/>
              <a:sym typeface="+mn-ea"/>
            </a:endParaRPr>
          </a:p>
          <a:p>
            <a:r>
              <a:rPr lang="en-US" dirty="0">
                <a:latin typeface="楷体" panose="02010609060101010101" pitchFamily="49" charset="-122"/>
                <a:ea typeface="楷体" panose="02010609060101010101" pitchFamily="49" charset="-122"/>
                <a:sym typeface="+mn-ea"/>
              </a:rPr>
              <a:t>__________________________________________________________</a:t>
            </a:r>
            <a:endParaRPr lang="zh-CN" altLang="en-US">
              <a:latin typeface="+mn-ea"/>
              <a:ea typeface="+mn-ea"/>
              <a:cs typeface="+mn-ea"/>
            </a:endParaRPr>
          </a:p>
          <a:p>
            <a:endParaRPr lang="zh-CN" altLang="en-US">
              <a:latin typeface="+mn-ea"/>
              <a:ea typeface="+mn-ea"/>
              <a:cs typeface="+mn-ea"/>
            </a:endParaRPr>
          </a:p>
          <a:p>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212110"/>
            <a:ext cx="8208912" cy="1354217"/>
          </a:xfrm>
          <a:prstGeom prst="rect">
            <a:avLst/>
          </a:prstGeom>
          <a:noFill/>
        </p:spPr>
        <p:txBody>
          <a:bodyPr wrap="square">
            <a:spAutoFit/>
          </a:bodyPr>
          <a:lstStyle/>
          <a:p>
            <a:r>
              <a:rPr lang="en-US" altLang="zh-CN" sz="1600" b="1" dirty="0">
                <a:solidFill>
                  <a:schemeClr val="accent1"/>
                </a:solidFill>
                <a:latin typeface="方正兰亭黑_GBK" panose="02000000000000000000" charset="-122"/>
                <a:ea typeface="方正兰亭黑_GBK" panose="02000000000000000000" charset="-122"/>
              </a:rPr>
              <a:t>  </a:t>
            </a:r>
            <a:r>
              <a:rPr lang="en-US" altLang="zh-CN" b="1" dirty="0">
                <a:solidFill>
                  <a:schemeClr val="accent1"/>
                </a:solidFill>
                <a:latin typeface="方正兰亭黑_GBK" panose="02000000000000000000" charset="-122"/>
                <a:ea typeface="方正兰亭黑_GBK" panose="02000000000000000000" charset="-122"/>
              </a:rPr>
              <a:t>1.</a:t>
            </a:r>
            <a:r>
              <a:rPr lang="zh-CN" altLang="en-US" b="1" dirty="0">
                <a:solidFill>
                  <a:schemeClr val="accent1"/>
                </a:solidFill>
                <a:latin typeface="方正兰亭黑_GBK" panose="02000000000000000000" charset="-122"/>
                <a:ea typeface="方正兰亭黑_GBK" panose="02000000000000000000" charset="-122"/>
              </a:rPr>
              <a:t>可规划性</a:t>
            </a:r>
            <a:endParaRPr lang="en-US" altLang="zh-CN" b="1" dirty="0">
              <a:solidFill>
                <a:schemeClr val="accent1"/>
              </a:solidFill>
              <a:latin typeface="方正兰亭黑_GBK" panose="02000000000000000000" charset="-122"/>
              <a:ea typeface="方正兰亭黑_GBK" panose="02000000000000000000" charset="-122"/>
            </a:endParaRPr>
          </a:p>
          <a:p>
            <a:r>
              <a:rPr lang="zh-CN" altLang="en-US" sz="1600" dirty="0">
                <a:latin typeface="楷体" panose="02010609060101010101" pitchFamily="49" charset="-122"/>
                <a:ea typeface="楷体" panose="02010609060101010101" pitchFamily="49" charset="-122"/>
              </a:rPr>
              <a:t>职业生涯规划的目的不是预言职业生涯发展过程中的具体细节，而是给个人提供一个总体的职业生涯发展状态的指导，战略性地把握职业生涯发展方向。在职业生涯发展过程中存在很多偶然性因素，职业生涯的可规划性正是表现在对职业生涯发展过程中许多偶然性因素的把握上。  </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468338" y="2716560"/>
            <a:ext cx="8208912" cy="1631216"/>
          </a:xfrm>
          <a:prstGeom prst="rect">
            <a:avLst/>
          </a:prstGeom>
          <a:noFill/>
        </p:spPr>
        <p:txBody>
          <a:bodyPr wrap="square">
            <a:spAutoFit/>
          </a:bodyPr>
          <a:lstStyle/>
          <a:p>
            <a:r>
              <a:rPr lang="zh-CN" altLang="en-US" b="1" dirty="0">
                <a:solidFill>
                  <a:schemeClr val="accent2"/>
                </a:solidFill>
                <a:latin typeface="方正兰亭黑_GBK" panose="02000000000000000000" charset="-122"/>
                <a:ea typeface="方正兰亭黑_GBK" panose="02000000000000000000" charset="-122"/>
              </a:rPr>
              <a:t>  </a:t>
            </a:r>
            <a:r>
              <a:rPr lang="en-US" altLang="zh-CN" b="1" dirty="0">
                <a:solidFill>
                  <a:schemeClr val="accent2"/>
                </a:solidFill>
                <a:latin typeface="方正兰亭黑_GBK" panose="02000000000000000000" charset="-122"/>
                <a:ea typeface="方正兰亭黑_GBK" panose="02000000000000000000" charset="-122"/>
              </a:rPr>
              <a:t>2.</a:t>
            </a:r>
            <a:r>
              <a:rPr lang="zh-CN" altLang="en-US" b="1" dirty="0">
                <a:solidFill>
                  <a:schemeClr val="accent2"/>
                </a:solidFill>
                <a:latin typeface="方正兰亭黑_GBK" panose="02000000000000000000" charset="-122"/>
                <a:ea typeface="方正兰亭黑_GBK" panose="02000000000000000000" charset="-122"/>
              </a:rPr>
              <a:t>差异性</a:t>
            </a:r>
            <a:endParaRPr lang="en-US" altLang="zh-CN" b="1" dirty="0">
              <a:solidFill>
                <a:schemeClr val="accent2"/>
              </a:solidFill>
              <a:latin typeface="方正兰亭黑_GBK" panose="02000000000000000000" charset="-122"/>
              <a:ea typeface="方正兰亭黑_GBK" panose="02000000000000000000" charset="-122"/>
            </a:endParaRPr>
          </a:p>
          <a:p>
            <a:r>
              <a:rPr lang="zh-CN" altLang="en-US" sz="1600" dirty="0">
                <a:latin typeface="楷体" panose="02010609060101010101" pitchFamily="49" charset="-122"/>
                <a:ea typeface="楷体" panose="02010609060101010101" pitchFamily="49" charset="-122"/>
              </a:rPr>
              <a:t>作为独特的个体，每个人在个人特质、性格气质、能力特点上都有差异，因而在职业目标的选择、职业规划的确定上都有所不同。在实现职业目标的道路上，个人行为方式的不同、努力程度的不同导致最后实现目标的结果也必然有所差异。正是由于这种差异的存在，职业生涯设计才是个性化的，职业生涯设计越个性化，它对个体的职业生涯发展越具有切实的指导意义。</a:t>
            </a:r>
            <a:endParaRPr lang="zh-CN" altLang="en-US" dirty="0">
              <a:latin typeface="楷体" panose="02010609060101010101" pitchFamily="49" charset="-122"/>
              <a:ea typeface="楷体" panose="02010609060101010101" pitchFamily="49" charset="-122"/>
            </a:endParaRPr>
          </a:p>
        </p:txBody>
      </p:sp>
      <p:sp>
        <p:nvSpPr>
          <p:cNvPr id="9" name="文本框 8"/>
          <p:cNvSpPr txBox="1"/>
          <p:nvPr/>
        </p:nvSpPr>
        <p:spPr>
          <a:xfrm>
            <a:off x="540187" y="699870"/>
            <a:ext cx="295232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职业生涯的特点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79891" y="1199223"/>
            <a:ext cx="8208912" cy="1354217"/>
          </a:xfrm>
          <a:prstGeom prst="rect">
            <a:avLst/>
          </a:prstGeom>
          <a:noFill/>
        </p:spPr>
        <p:txBody>
          <a:bodyPr wrap="square">
            <a:spAutoFit/>
          </a:bodyPr>
          <a:lstStyle/>
          <a:p>
            <a:r>
              <a:rPr lang="zh-CN" altLang="en-US" b="1" dirty="0">
                <a:solidFill>
                  <a:schemeClr val="accent1"/>
                </a:solidFill>
                <a:latin typeface="方正兰亭黑_GBK" panose="02000000000000000000" charset="-122"/>
                <a:ea typeface="方正兰亭黑_GBK" panose="02000000000000000000" charset="-122"/>
              </a:rPr>
              <a:t>  </a:t>
            </a:r>
            <a:r>
              <a:rPr lang="en-US" altLang="zh-CN" b="1" dirty="0">
                <a:solidFill>
                  <a:schemeClr val="accent1"/>
                </a:solidFill>
                <a:latin typeface="方正兰亭黑_GBK" panose="02000000000000000000" charset="-122"/>
                <a:ea typeface="方正兰亭黑_GBK" panose="02000000000000000000" charset="-122"/>
              </a:rPr>
              <a:t>3.</a:t>
            </a:r>
            <a:r>
              <a:rPr lang="zh-CN" altLang="en-US" b="1" dirty="0">
                <a:solidFill>
                  <a:schemeClr val="accent1"/>
                </a:solidFill>
                <a:latin typeface="方正兰亭黑_GBK" panose="02000000000000000000" charset="-122"/>
                <a:ea typeface="方正兰亭黑_GBK" panose="02000000000000000000" charset="-122"/>
              </a:rPr>
              <a:t>阶段性</a:t>
            </a:r>
            <a:endParaRPr lang="en-US" altLang="zh-CN" b="1" dirty="0">
              <a:solidFill>
                <a:schemeClr val="accent1"/>
              </a:solidFill>
              <a:latin typeface="方正兰亭黑_GBK" panose="02000000000000000000" charset="-122"/>
              <a:ea typeface="方正兰亭黑_GBK" panose="02000000000000000000" charset="-122"/>
            </a:endParaRPr>
          </a:p>
          <a:p>
            <a:r>
              <a:rPr lang="zh-CN" altLang="en-US" sz="1600" dirty="0">
                <a:latin typeface="楷体" panose="02010609060101010101" pitchFamily="49" charset="-122"/>
                <a:ea typeface="楷体" panose="02010609060101010101" pitchFamily="49" charset="-122"/>
              </a:rPr>
              <a:t>职业生涯的发展过程可以划分为不同的阶段。每个阶段都有不同的目标和任务，各个阶段之间并不是并列关系，前一阶段的状态是后一阶段的基础，各个阶段之间具有连续性和递进性。利用好职业生涯发展的阶段性，高质量地完成各阶段的任务对职业生涯的持续发展至关重要。</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579891" y="2594117"/>
            <a:ext cx="8432018" cy="1354217"/>
          </a:xfrm>
          <a:prstGeom prst="rect">
            <a:avLst/>
          </a:prstGeom>
          <a:noFill/>
        </p:spPr>
        <p:txBody>
          <a:bodyPr wrap="square">
            <a:spAutoFit/>
          </a:bodyPr>
          <a:lstStyle/>
          <a:p>
            <a:r>
              <a:rPr lang="zh-CN" altLang="en-US" b="1" dirty="0">
                <a:solidFill>
                  <a:schemeClr val="accent2">
                    <a:lumMod val="75000"/>
                  </a:schemeClr>
                </a:solidFill>
                <a:latin typeface="方正兰亭黑_GBK" panose="02000000000000000000" charset="-122"/>
                <a:ea typeface="方正兰亭黑_GBK" panose="02000000000000000000" charset="-122"/>
              </a:rPr>
              <a:t>  </a:t>
            </a:r>
            <a:r>
              <a:rPr lang="en-US" altLang="zh-CN" b="1" dirty="0">
                <a:solidFill>
                  <a:schemeClr val="accent2"/>
                </a:solidFill>
                <a:latin typeface="方正兰亭黑_GBK" panose="02000000000000000000" charset="-122"/>
                <a:ea typeface="方正兰亭黑_GBK" panose="02000000000000000000" charset="-122"/>
              </a:rPr>
              <a:t>4.</a:t>
            </a:r>
            <a:r>
              <a:rPr lang="zh-CN" altLang="en-US" b="1" dirty="0">
                <a:solidFill>
                  <a:schemeClr val="accent2"/>
                </a:solidFill>
                <a:latin typeface="方正兰亭黑_GBK" panose="02000000000000000000" charset="-122"/>
                <a:ea typeface="方正兰亭黑_GBK" panose="02000000000000000000" charset="-122"/>
              </a:rPr>
              <a:t>发展性</a:t>
            </a:r>
            <a:endParaRPr lang="en-US" altLang="zh-CN" b="1" dirty="0">
              <a:solidFill>
                <a:schemeClr val="accent2"/>
              </a:solidFill>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职业生涯是一个动态的发展过程。一方面，个体自身通过持续不断的努力来提高个人能力和职业水平，通过实现职业追求来提升个人价值，从而承担着越来越重要的社会角色；另一方面，个体在与他人、环境和社会的互动中，根据自己不断丰富的社会职业信息、个人职业能力、职业决策技术，设计出与该阶段相符合的职业规划。</a:t>
            </a: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667822" y="697330"/>
            <a:ext cx="295232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职业生涯的特点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132384"/>
            <a:ext cx="8136904" cy="2520370"/>
          </a:xfrm>
          <a:prstGeom prst="rect">
            <a:avLst/>
          </a:prstGeom>
          <a:noFill/>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  在国外的研究中，职业生涯成功被界定为个人在工作经历中逐渐积累和获得积极的心理感受以及与工作相关的成就，并将其分成</a:t>
            </a:r>
            <a:r>
              <a:rPr lang="zh-CN" altLang="en-US" dirty="0">
                <a:solidFill>
                  <a:schemeClr val="accent1"/>
                </a:solidFill>
                <a:latin typeface="楷体" panose="02010609060101010101" pitchFamily="49" charset="-122"/>
                <a:ea typeface="楷体" panose="02010609060101010101" pitchFamily="49" charset="-122"/>
              </a:rPr>
              <a:t>客观职业生涯成功</a:t>
            </a:r>
            <a:r>
              <a:rPr lang="zh-CN" altLang="en-US" dirty="0">
                <a:latin typeface="楷体" panose="02010609060101010101" pitchFamily="49" charset="-122"/>
                <a:ea typeface="楷体" panose="02010609060101010101" pitchFamily="49" charset="-122"/>
              </a:rPr>
              <a:t>和</a:t>
            </a:r>
            <a:r>
              <a:rPr lang="zh-CN" altLang="en-US" dirty="0">
                <a:solidFill>
                  <a:schemeClr val="accent4"/>
                </a:solidFill>
                <a:latin typeface="楷体" panose="02010609060101010101" pitchFamily="49" charset="-122"/>
                <a:ea typeface="楷体" panose="02010609060101010101" pitchFamily="49" charset="-122"/>
              </a:rPr>
              <a:t>主观职业生涯成功</a:t>
            </a:r>
            <a:r>
              <a:rPr lang="zh-CN" altLang="en-US" dirty="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a:p>
            <a:pPr>
              <a:lnSpc>
                <a:spcPct val="150000"/>
              </a:lnSpc>
            </a:pPr>
            <a:r>
              <a:rPr lang="en-US"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客观职业生涯成功是指个体在职业生涯中获得的，能由公证的第三方可观察、可衡量、可证实的成果。主观职业生涯成功是指个体从自身认为重要的维度对自己职业生涯的理解和评估。</a:t>
            </a:r>
            <a:endParaRPr lang="zh-CN" altLang="en-US" dirty="0">
              <a:latin typeface="楷体" panose="02010609060101010101" pitchFamily="49" charset="-122"/>
              <a:ea typeface="楷体" panose="02010609060101010101" pitchFamily="49" charset="-122"/>
            </a:endParaRPr>
          </a:p>
        </p:txBody>
      </p:sp>
      <p:sp>
        <p:nvSpPr>
          <p:cNvPr id="9" name="文本框 8"/>
          <p:cNvSpPr txBox="1"/>
          <p:nvPr/>
        </p:nvSpPr>
        <p:spPr>
          <a:xfrm>
            <a:off x="612200" y="699785"/>
            <a:ext cx="352839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职业生涯的成功标准</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28642" y="1075067"/>
            <a:ext cx="4227232" cy="2339102"/>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 1.</a:t>
            </a:r>
            <a:r>
              <a:rPr lang="zh-CN" altLang="en-US" b="1" dirty="0">
                <a:solidFill>
                  <a:schemeClr val="accent1"/>
                </a:solidFill>
                <a:latin typeface="微软雅黑" panose="020B0503020204020204" pitchFamily="34" charset="-122"/>
                <a:ea typeface="微软雅黑" panose="020B0503020204020204" pitchFamily="34" charset="-122"/>
              </a:rPr>
              <a:t>客观标准</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主要集中在由社会认可的“较高的薪金和职位”上，其他指标可以随“薪金和职位”的获得而拥有。</a:t>
            </a:r>
            <a:endParaRPr lang="en-US" altLang="zh-CN" sz="1600"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有助于人们明确职业追求的目标。但往往会导致职业价值观的扭曲以及其他一系列不良后果；另外，它忽视了职业生涯成功因个体、民族、社会、时代的差异性导致的评价标准所应具有的多元性和层次性。</a:t>
            </a:r>
            <a:endParaRPr lang="zh-CN" altLang="en-US" sz="1600" dirty="0">
              <a:latin typeface="楷体" panose="02010609060101010101" pitchFamily="49" charset="-122"/>
              <a:ea typeface="楷体" panose="02010609060101010101" pitchFamily="49" charset="-122"/>
            </a:endParaRPr>
          </a:p>
        </p:txBody>
      </p:sp>
      <p:sp>
        <p:nvSpPr>
          <p:cNvPr id="9" name="文本框 8"/>
          <p:cNvSpPr txBox="1"/>
          <p:nvPr/>
        </p:nvSpPr>
        <p:spPr>
          <a:xfrm>
            <a:off x="324545" y="516943"/>
            <a:ext cx="352839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职业生涯的成功标准</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cxnSp>
        <p:nvCxnSpPr>
          <p:cNvPr id="11" name="直接连接符 10"/>
          <p:cNvCxnSpPr/>
          <p:nvPr/>
        </p:nvCxnSpPr>
        <p:spPr>
          <a:xfrm flipV="1">
            <a:off x="4431105" y="1147075"/>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572794" y="1140266"/>
            <a:ext cx="4462167" cy="2092881"/>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主观标准</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在大多数时候，主观职业生涯成功可操作化的指标是指“工作或职业满意度”，成功不仅是一个社会的客观问题，也是一个人的主观问题。</a:t>
            </a:r>
            <a:endParaRPr lang="en-US" altLang="zh-CN" sz="1600"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它可以弥补以客观标准片面地衡量职业生涯成功的某些不足。但是主观上的工作满意和精神满足只是一种个人化的心理感受，“职业满意度”并不能真正反映主观成功的本质内涵。</a:t>
            </a:r>
            <a:endParaRPr lang="zh-CN" altLang="en-US" sz="1600" dirty="0">
              <a:latin typeface="楷体" panose="02010609060101010101" pitchFamily="49" charset="-122"/>
              <a:ea typeface="楷体" panose="02010609060101010101" pitchFamily="49" charset="-122"/>
            </a:endParaRPr>
          </a:p>
        </p:txBody>
      </p:sp>
      <p:sp>
        <p:nvSpPr>
          <p:cNvPr id="15" name="文本框 14"/>
          <p:cNvSpPr txBox="1"/>
          <p:nvPr/>
        </p:nvSpPr>
        <p:spPr>
          <a:xfrm>
            <a:off x="210990" y="3639872"/>
            <a:ext cx="8836455" cy="923330"/>
          </a:xfrm>
          <a:prstGeom prst="rect">
            <a:avLst/>
          </a:prstGeom>
          <a:noFill/>
        </p:spPr>
        <p:txBody>
          <a:bodyPr wrap="square">
            <a:spAutoFit/>
          </a:bodyPr>
          <a:lstStyle/>
          <a:p>
            <a:r>
              <a:rPr lang="zh-CN" altLang="en-US" sz="1800" u="sng" dirty="0">
                <a:latin typeface="楷体" panose="02010609060101010101" pitchFamily="49" charset="-122"/>
                <a:ea typeface="楷体" panose="02010609060101010101" pitchFamily="49" charset="-122"/>
              </a:rPr>
              <a:t>  客观职业生涯成功与主观职业生涯成功是职业生涯成功的两个方面，只考察客观成功，或只考察主观成功都是片面的，我们应从“主客统一”的角度去评价职业生涯成功，同时兼顾主观、客观两方面，二者缺一不可。</a:t>
            </a:r>
            <a:endParaRPr lang="zh-CN" altLang="en-US" u="sng" dirty="0">
              <a:latin typeface="楷体" panose="02010609060101010101" pitchFamily="49" charset="-122"/>
              <a:ea typeface="楷体" panose="02010609060101010101" pitchFamily="49" charset="-122"/>
            </a:endParaRPr>
          </a:p>
        </p:txBody>
      </p:sp>
      <p:sp>
        <p:nvSpPr>
          <p:cNvPr id="36" name="文本框 35"/>
          <p:cNvSpPr txBox="1"/>
          <p:nvPr>
            <p:custDataLst>
              <p:tags r:id="rId1"/>
            </p:custDataLst>
          </p:nvPr>
        </p:nvSpPr>
        <p:spPr>
          <a:xfrm>
            <a:off x="2988365" y="12358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435077" y="901194"/>
            <a:ext cx="8424026" cy="4154170"/>
          </a:xfrm>
          <a:prstGeom prst="rect">
            <a:avLst/>
          </a:prstGeom>
          <a:noFill/>
        </p:spPr>
        <p:txBody>
          <a:bodyPr wrap="square">
            <a:spAutoFit/>
          </a:bodyPr>
          <a:lstStyle/>
          <a:p>
            <a:pPr algn="l">
              <a:lnSpc>
                <a:spcPct val="150000"/>
              </a:lnSpc>
            </a:pPr>
            <a:r>
              <a:rPr lang="zh-CN" altLang="en-US" sz="1600" dirty="0">
                <a:latin typeface="楷体" panose="02010609060101010101" pitchFamily="49" charset="-122"/>
                <a:ea typeface="楷体" panose="02010609060101010101" pitchFamily="49" charset="-122"/>
              </a:rPr>
              <a:t>收集著名企业家职业生涯规划的相关材料并结合材料分析以下问题。</a:t>
            </a:r>
            <a:endParaRPr lang="zh-CN" altLang="en-US" sz="16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1. 他（她）经历了哪些职场上的转变？</a:t>
            </a:r>
            <a:endParaRPr lang="zh-CN" altLang="en-US"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___________________________________________________________</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___________________________________________________________</a:t>
            </a:r>
            <a:endParaRPr lang="zh-CN" altLang="en-US" sz="1600" dirty="0">
              <a:latin typeface="楷体" panose="02010609060101010101" pitchFamily="49" charset="-122"/>
              <a:ea typeface="楷体" panose="02010609060101010101" pitchFamily="49" charset="-122"/>
            </a:endParaRPr>
          </a:p>
          <a:p>
            <a:pPr>
              <a:lnSpc>
                <a:spcPct val="150000"/>
              </a:lnSpc>
            </a:pPr>
            <a:endParaRPr lang="zh-CN" altLang="en-US" sz="16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2. 你认为他（她）取得成功的关键是什么？</a:t>
            </a:r>
            <a:endParaRPr lang="zh-CN" altLang="en-US"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sym typeface="+mn-ea"/>
              </a:rPr>
              <a:t>___________________________________________________________</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sym typeface="+mn-ea"/>
              </a:rPr>
              <a:t>___________________________________________________________</a:t>
            </a:r>
            <a:endParaRPr lang="zh-CN" altLang="en-US" sz="16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3. 你对自己将来可能从事的职业做过什么样的规划？</a:t>
            </a:r>
            <a:endParaRPr lang="zh-CN" altLang="en-US"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sym typeface="+mn-ea"/>
              </a:rPr>
              <a:t>___________________________________________________________</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sym typeface="+mn-ea"/>
              </a:rPr>
              <a:t>___________________________________________________________</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28855" y="1146542"/>
            <a:ext cx="8360010" cy="1273875"/>
          </a:xfrm>
          <a:prstGeom prst="rect">
            <a:avLst/>
          </a:prstGeom>
          <a:noFill/>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  每个人都有独特的职业生涯形态，这对人的发展影响极大。好的职业生涯形态使事业成功，不好的职业生涯形态使事业一塌糊涂。职业生涯形态的划分方法很多，较为常见的有以下两种。</a:t>
            </a:r>
            <a:endParaRPr lang="zh-CN" altLang="en-US" dirty="0">
              <a:latin typeface="楷体" panose="02010609060101010101" pitchFamily="49" charset="-122"/>
              <a:ea typeface="楷体" panose="02010609060101010101" pitchFamily="49" charset="-122"/>
            </a:endParaRPr>
          </a:p>
        </p:txBody>
      </p:sp>
      <p:sp>
        <p:nvSpPr>
          <p:cNvPr id="9" name="文本框 8"/>
          <p:cNvSpPr txBox="1"/>
          <p:nvPr/>
        </p:nvSpPr>
        <p:spPr>
          <a:xfrm>
            <a:off x="828378" y="2440989"/>
            <a:ext cx="5760640" cy="783590"/>
          </a:xfrm>
          <a:prstGeom prst="rect">
            <a:avLst/>
          </a:prstGeom>
          <a:noFill/>
        </p:spPr>
        <p:txBody>
          <a:bodyPr wrap="square">
            <a:spAutoFit/>
          </a:bodyPr>
          <a:lstStyle/>
          <a:p>
            <a:pPr marL="342900" indent="-342900">
              <a:buFont typeface="Wingdings" panose="05000000000000000000" pitchFamily="2" charset="2"/>
              <a:buChar char="n"/>
            </a:pPr>
            <a:r>
              <a:rPr lang="en-US" altLang="zh-CN" b="1" dirty="0">
                <a:latin typeface="微软雅黑" panose="020B0503020204020204" pitchFamily="34" charset="-122"/>
                <a:ea typeface="微软雅黑" panose="020B0503020204020204" pitchFamily="34" charset="-122"/>
              </a:rPr>
              <a:t>1.18</a:t>
            </a:r>
            <a:r>
              <a:rPr lang="zh-CN" altLang="en-US" b="1" dirty="0">
                <a:latin typeface="微软雅黑" panose="020B0503020204020204" pitchFamily="34" charset="-122"/>
                <a:ea typeface="微软雅黑" panose="020B0503020204020204" pitchFamily="34" charset="-122"/>
              </a:rPr>
              <a:t>种职业生涯形态划分法</a:t>
            </a:r>
            <a:endParaRPr lang="en-US" altLang="zh-CN" b="1"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n"/>
            </a:pP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职业生涯形态划分法</a:t>
            </a:r>
            <a:endParaRPr lang="en-US" altLang="zh-CN"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540445" y="708713"/>
            <a:ext cx="352839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四</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职业生涯的形态</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16215">
            <a:off x="3211846" y="1359626"/>
            <a:ext cx="2573181" cy="2574620"/>
            <a:chOff x="4676776" y="2278062"/>
            <a:chExt cx="2843213" cy="2844801"/>
          </a:xfrm>
        </p:grpSpPr>
        <p:sp>
          <p:nvSpPr>
            <p:cNvPr id="31" name="Freeform: Shape 4"/>
            <p:cNvSpPr/>
            <p:nvPr/>
          </p:nvSpPr>
          <p:spPr bwMode="auto">
            <a:xfrm>
              <a:off x="4902201" y="3098800"/>
              <a:ext cx="1370013" cy="1192213"/>
            </a:xfrm>
            <a:custGeom>
              <a:avLst/>
              <a:gdLst>
                <a:gd name="T0" fmla="*/ 648 w 863"/>
                <a:gd name="T1" fmla="*/ 751 h 751"/>
                <a:gd name="T2" fmla="*/ 216 w 863"/>
                <a:gd name="T3" fmla="*/ 751 h 751"/>
                <a:gd name="T4" fmla="*/ 0 w 863"/>
                <a:gd name="T5" fmla="*/ 376 h 751"/>
                <a:gd name="T6" fmla="*/ 216 w 863"/>
                <a:gd name="T7" fmla="*/ 0 h 751"/>
                <a:gd name="T8" fmla="*/ 648 w 863"/>
                <a:gd name="T9" fmla="*/ 0 h 751"/>
                <a:gd name="T10" fmla="*/ 863 w 863"/>
                <a:gd name="T11" fmla="*/ 376 h 751"/>
                <a:gd name="T12" fmla="*/ 648 w 863"/>
                <a:gd name="T13" fmla="*/ 751 h 751"/>
              </a:gdLst>
              <a:ahLst/>
              <a:cxnLst>
                <a:cxn ang="0">
                  <a:pos x="T0" y="T1"/>
                </a:cxn>
                <a:cxn ang="0">
                  <a:pos x="T2" y="T3"/>
                </a:cxn>
                <a:cxn ang="0">
                  <a:pos x="T4" y="T5"/>
                </a:cxn>
                <a:cxn ang="0">
                  <a:pos x="T6" y="T7"/>
                </a:cxn>
                <a:cxn ang="0">
                  <a:pos x="T8" y="T9"/>
                </a:cxn>
                <a:cxn ang="0">
                  <a:pos x="T10" y="T11"/>
                </a:cxn>
                <a:cxn ang="0">
                  <a:pos x="T12" y="T13"/>
                </a:cxn>
              </a:cxnLst>
              <a:rect l="0" t="0" r="r" b="b"/>
              <a:pathLst>
                <a:path w="863" h="751">
                  <a:moveTo>
                    <a:pt x="648" y="751"/>
                  </a:moveTo>
                  <a:lnTo>
                    <a:pt x="216" y="751"/>
                  </a:lnTo>
                  <a:lnTo>
                    <a:pt x="0" y="376"/>
                  </a:lnTo>
                  <a:lnTo>
                    <a:pt x="216" y="0"/>
                  </a:lnTo>
                  <a:lnTo>
                    <a:pt x="648" y="0"/>
                  </a:lnTo>
                  <a:lnTo>
                    <a:pt x="863" y="376"/>
                  </a:lnTo>
                  <a:lnTo>
                    <a:pt x="648" y="751"/>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2" name="Freeform: Shape 5"/>
            <p:cNvSpPr/>
            <p:nvPr/>
          </p:nvSpPr>
          <p:spPr bwMode="auto">
            <a:xfrm>
              <a:off x="5930901" y="3706812"/>
              <a:ext cx="1370013" cy="1190625"/>
            </a:xfrm>
            <a:custGeom>
              <a:avLst/>
              <a:gdLst>
                <a:gd name="T0" fmla="*/ 647 w 863"/>
                <a:gd name="T1" fmla="*/ 750 h 750"/>
                <a:gd name="T2" fmla="*/ 215 w 863"/>
                <a:gd name="T3" fmla="*/ 750 h 750"/>
                <a:gd name="T4" fmla="*/ 0 w 863"/>
                <a:gd name="T5" fmla="*/ 375 h 750"/>
                <a:gd name="T6" fmla="*/ 215 w 863"/>
                <a:gd name="T7" fmla="*/ 0 h 750"/>
                <a:gd name="T8" fmla="*/ 647 w 863"/>
                <a:gd name="T9" fmla="*/ 0 h 750"/>
                <a:gd name="T10" fmla="*/ 863 w 863"/>
                <a:gd name="T11" fmla="*/ 375 h 750"/>
                <a:gd name="T12" fmla="*/ 647 w 863"/>
                <a:gd name="T13" fmla="*/ 750 h 750"/>
              </a:gdLst>
              <a:ahLst/>
              <a:cxnLst>
                <a:cxn ang="0">
                  <a:pos x="T0" y="T1"/>
                </a:cxn>
                <a:cxn ang="0">
                  <a:pos x="T2" y="T3"/>
                </a:cxn>
                <a:cxn ang="0">
                  <a:pos x="T4" y="T5"/>
                </a:cxn>
                <a:cxn ang="0">
                  <a:pos x="T6" y="T7"/>
                </a:cxn>
                <a:cxn ang="0">
                  <a:pos x="T8" y="T9"/>
                </a:cxn>
                <a:cxn ang="0">
                  <a:pos x="T10" y="T11"/>
                </a:cxn>
                <a:cxn ang="0">
                  <a:pos x="T12" y="T13"/>
                </a:cxn>
              </a:cxnLst>
              <a:rect l="0" t="0" r="r" b="b"/>
              <a:pathLst>
                <a:path w="863" h="750">
                  <a:moveTo>
                    <a:pt x="647" y="750"/>
                  </a:moveTo>
                  <a:lnTo>
                    <a:pt x="215" y="750"/>
                  </a:lnTo>
                  <a:lnTo>
                    <a:pt x="0" y="375"/>
                  </a:lnTo>
                  <a:lnTo>
                    <a:pt x="215" y="0"/>
                  </a:lnTo>
                  <a:lnTo>
                    <a:pt x="647" y="0"/>
                  </a:lnTo>
                  <a:lnTo>
                    <a:pt x="863" y="375"/>
                  </a:lnTo>
                  <a:lnTo>
                    <a:pt x="647" y="750"/>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3" name="Straight Connector 6"/>
            <p:cNvSpPr/>
            <p:nvPr/>
          </p:nvSpPr>
          <p:spPr bwMode="auto">
            <a:xfrm flipV="1">
              <a:off x="5930901" y="2509837"/>
              <a:ext cx="330200" cy="58896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4" name="Straight Connector 7"/>
            <p:cNvSpPr/>
            <p:nvPr/>
          </p:nvSpPr>
          <p:spPr bwMode="auto">
            <a:xfrm flipV="1">
              <a:off x="6964364" y="3098800"/>
              <a:ext cx="330200" cy="596900"/>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5" name="Straight Connector 8"/>
            <p:cNvSpPr/>
            <p:nvPr/>
          </p:nvSpPr>
          <p:spPr bwMode="auto">
            <a:xfrm flipV="1">
              <a:off x="4902201" y="4302125"/>
              <a:ext cx="331788" cy="59531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6" name="Oval 9"/>
            <p:cNvSpPr/>
            <p:nvPr/>
          </p:nvSpPr>
          <p:spPr bwMode="auto">
            <a:xfrm>
              <a:off x="6048376" y="3470275"/>
              <a:ext cx="449263" cy="449263"/>
            </a:xfrm>
            <a:prstGeom prst="ellipse">
              <a:avLst/>
            </a:prstGeom>
            <a:solidFill>
              <a:schemeClr val="accent1"/>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7" name="Oval 10"/>
            <p:cNvSpPr/>
            <p:nvPr/>
          </p:nvSpPr>
          <p:spPr bwMode="auto">
            <a:xfrm>
              <a:off x="4756151" y="3536950"/>
              <a:ext cx="314325" cy="309563"/>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8" name="Oval 11"/>
            <p:cNvSpPr/>
            <p:nvPr/>
          </p:nvSpPr>
          <p:spPr bwMode="auto">
            <a:xfrm>
              <a:off x="5772151" y="2947987"/>
              <a:ext cx="309563" cy="307975"/>
            </a:xfrm>
            <a:prstGeom prst="ellipse">
              <a:avLst/>
            </a:prstGeom>
            <a:solidFill>
              <a:schemeClr val="accent2"/>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9" name="Oval 12"/>
            <p:cNvSpPr/>
            <p:nvPr/>
          </p:nvSpPr>
          <p:spPr bwMode="auto">
            <a:xfrm>
              <a:off x="6807201" y="3554412"/>
              <a:ext cx="307975" cy="309563"/>
            </a:xfrm>
            <a:prstGeom prst="ellipse">
              <a:avLst/>
            </a:prstGeom>
            <a:solidFill>
              <a:schemeClr val="accent6"/>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0" name="Oval 13"/>
            <p:cNvSpPr/>
            <p:nvPr/>
          </p:nvSpPr>
          <p:spPr bwMode="auto">
            <a:xfrm>
              <a:off x="7115176" y="4116387"/>
              <a:ext cx="314325" cy="309563"/>
            </a:xfrm>
            <a:prstGeom prst="ellipse">
              <a:avLst/>
            </a:prstGeom>
            <a:solidFill>
              <a:schemeClr val="accent5"/>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1" name="Oval 14"/>
            <p:cNvSpPr/>
            <p:nvPr/>
          </p:nvSpPr>
          <p:spPr bwMode="auto">
            <a:xfrm>
              <a:off x="6121401" y="4724400"/>
              <a:ext cx="309563" cy="3079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2" name="Oval 15"/>
            <p:cNvSpPr/>
            <p:nvPr/>
          </p:nvSpPr>
          <p:spPr bwMode="auto">
            <a:xfrm>
              <a:off x="7070726" y="2874962"/>
              <a:ext cx="449263" cy="449263"/>
            </a:xfrm>
            <a:prstGeom prst="ellipse">
              <a:avLst/>
            </a:prstGeom>
            <a:solidFill>
              <a:schemeClr val="accent3"/>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3" name="Oval 16"/>
            <p:cNvSpPr/>
            <p:nvPr/>
          </p:nvSpPr>
          <p:spPr bwMode="auto">
            <a:xfrm>
              <a:off x="4676776" y="4673600"/>
              <a:ext cx="450850" cy="449263"/>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4" name="Oval 17"/>
            <p:cNvSpPr/>
            <p:nvPr/>
          </p:nvSpPr>
          <p:spPr bwMode="auto">
            <a:xfrm>
              <a:off x="6037264" y="2278062"/>
              <a:ext cx="449263" cy="45561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5" name="Oval 18"/>
            <p:cNvSpPr/>
            <p:nvPr/>
          </p:nvSpPr>
          <p:spPr bwMode="auto">
            <a:xfrm>
              <a:off x="5138739" y="2981325"/>
              <a:ext cx="234950" cy="23653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6" name="Oval 19"/>
            <p:cNvSpPr/>
            <p:nvPr/>
          </p:nvSpPr>
          <p:spPr bwMode="auto">
            <a:xfrm>
              <a:off x="5127626" y="4173537"/>
              <a:ext cx="234950" cy="234950"/>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7" name="Oval 20"/>
            <p:cNvSpPr/>
            <p:nvPr/>
          </p:nvSpPr>
          <p:spPr bwMode="auto">
            <a:xfrm>
              <a:off x="5795964" y="4156075"/>
              <a:ext cx="230188" cy="230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8" name="Oval 21"/>
            <p:cNvSpPr/>
            <p:nvPr/>
          </p:nvSpPr>
          <p:spPr bwMode="auto">
            <a:xfrm>
              <a:off x="6840539" y="4779962"/>
              <a:ext cx="234950" cy="236538"/>
            </a:xfrm>
            <a:prstGeom prst="ellipse">
              <a:avLst/>
            </a:prstGeom>
            <a:solidFill>
              <a:schemeClr val="accent4"/>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51" name="组合 50"/>
          <p:cNvGrpSpPr/>
          <p:nvPr/>
        </p:nvGrpSpPr>
        <p:grpSpPr>
          <a:xfrm>
            <a:off x="646349" y="1406217"/>
            <a:ext cx="5709750" cy="2394269"/>
            <a:chOff x="972272" y="1484324"/>
            <a:chExt cx="5708759" cy="2393854"/>
          </a:xfrm>
        </p:grpSpPr>
        <p:grpSp>
          <p:nvGrpSpPr>
            <p:cNvPr id="5" name="Group 59"/>
            <p:cNvGrpSpPr/>
            <p:nvPr/>
          </p:nvGrpSpPr>
          <p:grpSpPr>
            <a:xfrm>
              <a:off x="6296920" y="1553847"/>
              <a:ext cx="384111" cy="2312996"/>
              <a:chOff x="8544272" y="2071796"/>
              <a:chExt cx="512148" cy="3083994"/>
            </a:xfrm>
          </p:grpSpPr>
          <p:sp>
            <p:nvSpPr>
              <p:cNvPr id="28" name="Freeform: Shape 28"/>
              <p:cNvSpPr>
                <a:spLocks noChangeAspect="1"/>
              </p:cNvSpPr>
              <p:nvPr/>
            </p:nvSpPr>
            <p:spPr bwMode="auto">
              <a:xfrm>
                <a:off x="8666177" y="4765445"/>
                <a:ext cx="390243" cy="39034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6"/>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9" name="Freeform: Shape 29"/>
              <p:cNvSpPr>
                <a:spLocks noChangeAspect="1"/>
              </p:cNvSpPr>
              <p:nvPr/>
            </p:nvSpPr>
            <p:spPr bwMode="auto">
              <a:xfrm>
                <a:off x="8708913" y="2071796"/>
                <a:ext cx="339566" cy="40641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0" name="Freeform: Shape 30"/>
              <p:cNvSpPr>
                <a:spLocks noChangeAspect="1"/>
              </p:cNvSpPr>
              <p:nvPr/>
            </p:nvSpPr>
            <p:spPr bwMode="auto">
              <a:xfrm>
                <a:off x="8544272" y="3465433"/>
                <a:ext cx="512148" cy="285722"/>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4"/>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6" name="Group 58"/>
            <p:cNvGrpSpPr/>
            <p:nvPr/>
          </p:nvGrpSpPr>
          <p:grpSpPr>
            <a:xfrm>
              <a:off x="972272" y="1484324"/>
              <a:ext cx="339493" cy="2393854"/>
              <a:chOff x="1095573" y="1979099"/>
              <a:chExt cx="452657" cy="3191805"/>
            </a:xfrm>
          </p:grpSpPr>
          <p:sp>
            <p:nvSpPr>
              <p:cNvPr id="25" name="Freeform: Shape 37"/>
              <p:cNvSpPr>
                <a:spLocks noChangeAspect="1"/>
              </p:cNvSpPr>
              <p:nvPr/>
            </p:nvSpPr>
            <p:spPr bwMode="auto">
              <a:xfrm>
                <a:off x="1119512" y="4750332"/>
                <a:ext cx="418783" cy="4205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5"/>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6" name="Freeform: Shape 38"/>
              <p:cNvSpPr>
                <a:spLocks noChangeAspect="1"/>
              </p:cNvSpPr>
              <p:nvPr/>
            </p:nvSpPr>
            <p:spPr bwMode="auto">
              <a:xfrm>
                <a:off x="1101332" y="1979099"/>
                <a:ext cx="443392" cy="392114"/>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7" name="Freeform: Shape 39"/>
              <p:cNvSpPr>
                <a:spLocks noChangeAspect="1"/>
              </p:cNvSpPr>
              <p:nvPr/>
            </p:nvSpPr>
            <p:spPr bwMode="auto">
              <a:xfrm>
                <a:off x="1095573" y="3373807"/>
                <a:ext cx="452657" cy="383525"/>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3"/>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sp>
        <p:nvSpPr>
          <p:cNvPr id="52" name="išľíďè"/>
          <p:cNvSpPr/>
          <p:nvPr/>
        </p:nvSpPr>
        <p:spPr bwMode="auto">
          <a:xfrm>
            <a:off x="1071542" y="1670932"/>
            <a:ext cx="2407115" cy="68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具有较高知名度，其举动时常在无形之中牵动许多人的利益。</a:t>
            </a:r>
            <a:endParaRPr lang="en-US" altLang="zh-CN" sz="1400" dirty="0">
              <a:latin typeface="楷体" panose="02010609060101010101" pitchFamily="49" charset="-122"/>
              <a:ea typeface="楷体" panose="02010609060101010101" pitchFamily="49" charset="-122"/>
            </a:endParaRPr>
          </a:p>
        </p:txBody>
      </p:sp>
      <p:sp>
        <p:nvSpPr>
          <p:cNvPr id="53" name="iSlíďè"/>
          <p:cNvSpPr txBox="1"/>
          <p:nvPr/>
        </p:nvSpPr>
        <p:spPr bwMode="auto">
          <a:xfrm>
            <a:off x="1062726" y="1365924"/>
            <a:ext cx="1079219" cy="32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(1)</a:t>
            </a:r>
            <a:r>
              <a:rPr lang="zh-CN" altLang="en-US" sz="1600" b="1" dirty="0">
                <a:solidFill>
                  <a:schemeClr val="accent5"/>
                </a:solidFill>
                <a:latin typeface="微软雅黑" panose="020B0503020204020204" pitchFamily="34" charset="-122"/>
                <a:ea typeface="微软雅黑" panose="020B0503020204020204" pitchFamily="34" charset="-122"/>
                <a:cs typeface="+mn-ea"/>
              </a:rPr>
              <a:t>超级巨星型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4" name="išľíďè"/>
          <p:cNvSpPr/>
          <p:nvPr/>
        </p:nvSpPr>
        <p:spPr bwMode="auto">
          <a:xfrm>
            <a:off x="1071542" y="2690882"/>
            <a:ext cx="2133384" cy="7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品德好，知识渊博，具有深刻的洞察力，常常能扭转乾坤。</a:t>
            </a:r>
            <a:endParaRPr lang="zh-CN" altLang="en-US" sz="1400" dirty="0">
              <a:solidFill>
                <a:prstClr val="black">
                  <a:lumMod val="85000"/>
                  <a:lumOff val="15000"/>
                </a:prstClr>
              </a:solidFill>
              <a:cs typeface="+mn-ea"/>
              <a:sym typeface="+mn-lt"/>
            </a:endParaRPr>
          </a:p>
        </p:txBody>
      </p:sp>
      <p:sp>
        <p:nvSpPr>
          <p:cNvPr id="55" name="iSlíďè"/>
          <p:cNvSpPr txBox="1"/>
          <p:nvPr/>
        </p:nvSpPr>
        <p:spPr bwMode="auto">
          <a:xfrm>
            <a:off x="1071542" y="2435179"/>
            <a:ext cx="1079219" cy="28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(2)</a:t>
            </a:r>
            <a:r>
              <a:rPr lang="zh-CN" altLang="en-US" sz="1600" b="1" dirty="0">
                <a:solidFill>
                  <a:schemeClr val="accent5"/>
                </a:solidFill>
                <a:latin typeface="微软雅黑" panose="020B0503020204020204" pitchFamily="34" charset="-122"/>
                <a:ea typeface="微软雅黑" panose="020B0503020204020204" pitchFamily="34" charset="-122"/>
                <a:cs typeface="+mn-ea"/>
              </a:rPr>
              <a:t>卓越精英型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6" name="išľíďè"/>
          <p:cNvSpPr/>
          <p:nvPr/>
        </p:nvSpPr>
        <p:spPr bwMode="auto">
          <a:xfrm>
            <a:off x="1071542" y="3765789"/>
            <a:ext cx="1913726"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lnSpc>
                <a:spcPct val="120000"/>
              </a:lnSpc>
              <a:spcAft>
                <a:spcPts val="0"/>
              </a:spcAft>
              <a:defRPr/>
            </a:pPr>
            <a:r>
              <a:rPr lang="zh-CN" altLang="en-US" sz="1400" dirty="0">
                <a:latin typeface="楷体" panose="02010609060101010101" pitchFamily="49" charset="-122"/>
                <a:ea typeface="楷体" panose="02010609060101010101" pitchFamily="49" charset="-122"/>
              </a:rPr>
              <a:t>愿意安分守己，过着朝九晚五的普通生活。</a:t>
            </a:r>
            <a:endParaRPr lang="zh-CN" altLang="en-US" sz="1400" dirty="0">
              <a:solidFill>
                <a:prstClr val="black">
                  <a:lumMod val="85000"/>
                  <a:lumOff val="15000"/>
                </a:prstClr>
              </a:solidFill>
              <a:cs typeface="+mn-ea"/>
              <a:sym typeface="+mn-lt"/>
            </a:endParaRPr>
          </a:p>
        </p:txBody>
      </p:sp>
      <p:sp>
        <p:nvSpPr>
          <p:cNvPr id="57" name="iSlíďè"/>
          <p:cNvSpPr txBox="1"/>
          <p:nvPr/>
        </p:nvSpPr>
        <p:spPr bwMode="auto">
          <a:xfrm>
            <a:off x="1059015" y="3450551"/>
            <a:ext cx="1079219" cy="315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(3)</a:t>
            </a:r>
            <a:r>
              <a:rPr lang="zh-CN" altLang="en-US" sz="1600" b="1" dirty="0">
                <a:solidFill>
                  <a:schemeClr val="accent5"/>
                </a:solidFill>
                <a:latin typeface="微软雅黑" panose="020B0503020204020204" pitchFamily="34" charset="-122"/>
                <a:ea typeface="微软雅黑" panose="020B0503020204020204" pitchFamily="34" charset="-122"/>
                <a:cs typeface="+mn-ea"/>
              </a:rPr>
              <a:t>劳碌命运型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8" name="išľíďè"/>
          <p:cNvSpPr/>
          <p:nvPr/>
        </p:nvSpPr>
        <p:spPr bwMode="auto">
          <a:xfrm>
            <a:off x="6467236" y="1736880"/>
            <a:ext cx="2426037" cy="78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没有什么理想和抱负，很少为工作奋斗和拼搏，凡事只求过得去即可。</a:t>
            </a:r>
            <a:endParaRPr lang="zh-CN" altLang="en-US" sz="1400" dirty="0">
              <a:solidFill>
                <a:prstClr val="black">
                  <a:lumMod val="85000"/>
                  <a:lumOff val="15000"/>
                </a:prstClr>
              </a:solidFill>
              <a:cs typeface="+mn-ea"/>
              <a:sym typeface="+mn-lt"/>
            </a:endParaRPr>
          </a:p>
        </p:txBody>
      </p:sp>
      <p:sp>
        <p:nvSpPr>
          <p:cNvPr id="59" name="iSlíďè"/>
          <p:cNvSpPr txBox="1"/>
          <p:nvPr/>
        </p:nvSpPr>
        <p:spPr bwMode="auto">
          <a:xfrm>
            <a:off x="6442823" y="1410748"/>
            <a:ext cx="1079219" cy="304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(4)</a:t>
            </a:r>
            <a:r>
              <a:rPr lang="zh-CN" altLang="en-US" sz="1600" b="1" dirty="0">
                <a:solidFill>
                  <a:schemeClr val="accent2"/>
                </a:solidFill>
                <a:latin typeface="微软雅黑" panose="020B0503020204020204" pitchFamily="34" charset="-122"/>
                <a:ea typeface="微软雅黑" panose="020B0503020204020204" pitchFamily="34" charset="-122"/>
                <a:cs typeface="+mn-ea"/>
              </a:rPr>
              <a:t>得过且过型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0" name="išľíďè"/>
          <p:cNvSpPr/>
          <p:nvPr/>
        </p:nvSpPr>
        <p:spPr bwMode="auto">
          <a:xfrm>
            <a:off x="6467236" y="2800570"/>
            <a:ext cx="2282021" cy="69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即使机会来了也不知道如何把握，但是一旦错过机会却又怨天尤人、自暴自弃。</a:t>
            </a:r>
            <a:endParaRPr lang="zh-CN" altLang="en-US" sz="1400" dirty="0">
              <a:solidFill>
                <a:prstClr val="black">
                  <a:lumMod val="85000"/>
                  <a:lumOff val="15000"/>
                </a:prstClr>
              </a:solidFill>
              <a:cs typeface="+mn-ea"/>
              <a:sym typeface="+mn-lt"/>
            </a:endParaRPr>
          </a:p>
        </p:txBody>
      </p:sp>
      <p:sp>
        <p:nvSpPr>
          <p:cNvPr id="61" name="iSlíďè"/>
          <p:cNvSpPr txBox="1"/>
          <p:nvPr/>
        </p:nvSpPr>
        <p:spPr bwMode="auto">
          <a:xfrm>
            <a:off x="6336325" y="2496603"/>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 (5)</a:t>
            </a:r>
            <a:r>
              <a:rPr lang="zh-CN" altLang="en-US" sz="1600" b="1" dirty="0">
                <a:solidFill>
                  <a:schemeClr val="accent2"/>
                </a:solidFill>
                <a:latin typeface="微软雅黑" panose="020B0503020204020204" pitchFamily="34" charset="-122"/>
                <a:ea typeface="微软雅黑" panose="020B0503020204020204" pitchFamily="34" charset="-122"/>
                <a:cs typeface="+mn-ea"/>
              </a:rPr>
              <a:t>捉襟见肘型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2" name="išľíďè"/>
          <p:cNvSpPr/>
          <p:nvPr/>
        </p:nvSpPr>
        <p:spPr bwMode="auto">
          <a:xfrm>
            <a:off x="6467236" y="3800486"/>
            <a:ext cx="2331795" cy="932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喜欢批评别人，常将自己的过错推卸给别人，而且喜欢标新立异，但提出的一些计划常常无法实现。</a:t>
            </a:r>
            <a:endParaRPr lang="en-US" altLang="zh-CN" sz="1400" dirty="0">
              <a:latin typeface="楷体" panose="02010609060101010101" pitchFamily="49" charset="-122"/>
              <a:ea typeface="楷体" panose="02010609060101010101" pitchFamily="49" charset="-122"/>
            </a:endParaRPr>
          </a:p>
        </p:txBody>
      </p:sp>
      <p:sp>
        <p:nvSpPr>
          <p:cNvPr id="63" name="iSlíďè"/>
          <p:cNvSpPr txBox="1"/>
          <p:nvPr/>
        </p:nvSpPr>
        <p:spPr bwMode="auto">
          <a:xfrm>
            <a:off x="6441963" y="3489957"/>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(6)</a:t>
            </a:r>
            <a:r>
              <a:rPr lang="zh-CN" altLang="en-US" sz="1600" b="1" dirty="0">
                <a:solidFill>
                  <a:schemeClr val="accent2"/>
                </a:solidFill>
                <a:latin typeface="微软雅黑" panose="020B0503020204020204" pitchFamily="34" charset="-122"/>
                <a:ea typeface="微软雅黑" panose="020B0503020204020204" pitchFamily="34" charset="-122"/>
                <a:cs typeface="+mn-ea"/>
              </a:rPr>
              <a:t>祸从口出型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483930" y="734070"/>
            <a:ext cx="403244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1.18</a:t>
            </a:r>
            <a:r>
              <a:rPr lang="zh-CN" altLang="en-US" sz="2000" b="1" dirty="0">
                <a:latin typeface="微软雅黑" panose="020B0503020204020204" pitchFamily="34" charset="-122"/>
                <a:ea typeface="微软雅黑" panose="020B0503020204020204" pitchFamily="34" charset="-122"/>
              </a:rPr>
              <a:t>种职业生涯形态划分法</a:t>
            </a:r>
            <a:endParaRPr lang="en-US" altLang="zh-CN" sz="2000" b="1" dirty="0">
              <a:latin typeface="微软雅黑" panose="020B0503020204020204" pitchFamily="34" charset="-122"/>
              <a:ea typeface="微软雅黑" panose="020B0503020204020204" pitchFamily="34" charset="-122"/>
            </a:endParaRPr>
          </a:p>
        </p:txBody>
      </p:sp>
      <p:sp>
        <p:nvSpPr>
          <p:cNvPr id="67" name="等腰三角形 6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down)">
                                      <p:cBhvr>
                                        <p:cTn id="18" dur="500"/>
                                        <p:tgtEl>
                                          <p:spTgt spid="5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down)">
                                      <p:cBhvr>
                                        <p:cTn id="21" dur="500"/>
                                        <p:tgtEl>
                                          <p:spTgt spid="5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down)">
                                      <p:cBhvr>
                                        <p:cTn id="24" dur="500"/>
                                        <p:tgtEl>
                                          <p:spTgt spid="5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down)">
                                      <p:cBhvr>
                                        <p:cTn id="30" dur="500"/>
                                        <p:tgtEl>
                                          <p:spTgt spid="5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ipe(down)">
                                      <p:cBhvr>
                                        <p:cTn id="36" dur="500"/>
                                        <p:tgtEl>
                                          <p:spTgt spid="5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00"/>
                                        <p:tgtEl>
                                          <p:spTgt spid="6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down)">
                                      <p:cBhvr>
                                        <p:cTn id="45" dur="500"/>
                                        <p:tgtEl>
                                          <p:spTgt spid="6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down)">
                                      <p:cBhvr>
                                        <p:cTn id="48" dur="500"/>
                                        <p:tgtEl>
                                          <p:spTgt spid="6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16215">
            <a:off x="3211846" y="1359626"/>
            <a:ext cx="2573181" cy="2574620"/>
            <a:chOff x="4676776" y="2278062"/>
            <a:chExt cx="2843213" cy="2844801"/>
          </a:xfrm>
        </p:grpSpPr>
        <p:sp>
          <p:nvSpPr>
            <p:cNvPr id="31" name="Freeform: Shape 4"/>
            <p:cNvSpPr/>
            <p:nvPr/>
          </p:nvSpPr>
          <p:spPr bwMode="auto">
            <a:xfrm>
              <a:off x="4902201" y="3098800"/>
              <a:ext cx="1370013" cy="1192213"/>
            </a:xfrm>
            <a:custGeom>
              <a:avLst/>
              <a:gdLst>
                <a:gd name="T0" fmla="*/ 648 w 863"/>
                <a:gd name="T1" fmla="*/ 751 h 751"/>
                <a:gd name="T2" fmla="*/ 216 w 863"/>
                <a:gd name="T3" fmla="*/ 751 h 751"/>
                <a:gd name="T4" fmla="*/ 0 w 863"/>
                <a:gd name="T5" fmla="*/ 376 h 751"/>
                <a:gd name="T6" fmla="*/ 216 w 863"/>
                <a:gd name="T7" fmla="*/ 0 h 751"/>
                <a:gd name="T8" fmla="*/ 648 w 863"/>
                <a:gd name="T9" fmla="*/ 0 h 751"/>
                <a:gd name="T10" fmla="*/ 863 w 863"/>
                <a:gd name="T11" fmla="*/ 376 h 751"/>
                <a:gd name="T12" fmla="*/ 648 w 863"/>
                <a:gd name="T13" fmla="*/ 751 h 751"/>
              </a:gdLst>
              <a:ahLst/>
              <a:cxnLst>
                <a:cxn ang="0">
                  <a:pos x="T0" y="T1"/>
                </a:cxn>
                <a:cxn ang="0">
                  <a:pos x="T2" y="T3"/>
                </a:cxn>
                <a:cxn ang="0">
                  <a:pos x="T4" y="T5"/>
                </a:cxn>
                <a:cxn ang="0">
                  <a:pos x="T6" y="T7"/>
                </a:cxn>
                <a:cxn ang="0">
                  <a:pos x="T8" y="T9"/>
                </a:cxn>
                <a:cxn ang="0">
                  <a:pos x="T10" y="T11"/>
                </a:cxn>
                <a:cxn ang="0">
                  <a:pos x="T12" y="T13"/>
                </a:cxn>
              </a:cxnLst>
              <a:rect l="0" t="0" r="r" b="b"/>
              <a:pathLst>
                <a:path w="863" h="751">
                  <a:moveTo>
                    <a:pt x="648" y="751"/>
                  </a:moveTo>
                  <a:lnTo>
                    <a:pt x="216" y="751"/>
                  </a:lnTo>
                  <a:lnTo>
                    <a:pt x="0" y="376"/>
                  </a:lnTo>
                  <a:lnTo>
                    <a:pt x="216" y="0"/>
                  </a:lnTo>
                  <a:lnTo>
                    <a:pt x="648" y="0"/>
                  </a:lnTo>
                  <a:lnTo>
                    <a:pt x="863" y="376"/>
                  </a:lnTo>
                  <a:lnTo>
                    <a:pt x="648" y="751"/>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2" name="Freeform: Shape 5"/>
            <p:cNvSpPr/>
            <p:nvPr/>
          </p:nvSpPr>
          <p:spPr bwMode="auto">
            <a:xfrm>
              <a:off x="5930901" y="3706812"/>
              <a:ext cx="1370013" cy="1190625"/>
            </a:xfrm>
            <a:custGeom>
              <a:avLst/>
              <a:gdLst>
                <a:gd name="T0" fmla="*/ 647 w 863"/>
                <a:gd name="T1" fmla="*/ 750 h 750"/>
                <a:gd name="T2" fmla="*/ 215 w 863"/>
                <a:gd name="T3" fmla="*/ 750 h 750"/>
                <a:gd name="T4" fmla="*/ 0 w 863"/>
                <a:gd name="T5" fmla="*/ 375 h 750"/>
                <a:gd name="T6" fmla="*/ 215 w 863"/>
                <a:gd name="T7" fmla="*/ 0 h 750"/>
                <a:gd name="T8" fmla="*/ 647 w 863"/>
                <a:gd name="T9" fmla="*/ 0 h 750"/>
                <a:gd name="T10" fmla="*/ 863 w 863"/>
                <a:gd name="T11" fmla="*/ 375 h 750"/>
                <a:gd name="T12" fmla="*/ 647 w 863"/>
                <a:gd name="T13" fmla="*/ 750 h 750"/>
              </a:gdLst>
              <a:ahLst/>
              <a:cxnLst>
                <a:cxn ang="0">
                  <a:pos x="T0" y="T1"/>
                </a:cxn>
                <a:cxn ang="0">
                  <a:pos x="T2" y="T3"/>
                </a:cxn>
                <a:cxn ang="0">
                  <a:pos x="T4" y="T5"/>
                </a:cxn>
                <a:cxn ang="0">
                  <a:pos x="T6" y="T7"/>
                </a:cxn>
                <a:cxn ang="0">
                  <a:pos x="T8" y="T9"/>
                </a:cxn>
                <a:cxn ang="0">
                  <a:pos x="T10" y="T11"/>
                </a:cxn>
                <a:cxn ang="0">
                  <a:pos x="T12" y="T13"/>
                </a:cxn>
              </a:cxnLst>
              <a:rect l="0" t="0" r="r" b="b"/>
              <a:pathLst>
                <a:path w="863" h="750">
                  <a:moveTo>
                    <a:pt x="647" y="750"/>
                  </a:moveTo>
                  <a:lnTo>
                    <a:pt x="215" y="750"/>
                  </a:lnTo>
                  <a:lnTo>
                    <a:pt x="0" y="375"/>
                  </a:lnTo>
                  <a:lnTo>
                    <a:pt x="215" y="0"/>
                  </a:lnTo>
                  <a:lnTo>
                    <a:pt x="647" y="0"/>
                  </a:lnTo>
                  <a:lnTo>
                    <a:pt x="863" y="375"/>
                  </a:lnTo>
                  <a:lnTo>
                    <a:pt x="647" y="750"/>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3" name="Straight Connector 6"/>
            <p:cNvSpPr/>
            <p:nvPr/>
          </p:nvSpPr>
          <p:spPr bwMode="auto">
            <a:xfrm flipV="1">
              <a:off x="5930901" y="2509837"/>
              <a:ext cx="330200" cy="58896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4" name="Straight Connector 7"/>
            <p:cNvSpPr/>
            <p:nvPr/>
          </p:nvSpPr>
          <p:spPr bwMode="auto">
            <a:xfrm flipV="1">
              <a:off x="6964364" y="3098800"/>
              <a:ext cx="330200" cy="596900"/>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5" name="Straight Connector 8"/>
            <p:cNvSpPr/>
            <p:nvPr/>
          </p:nvSpPr>
          <p:spPr bwMode="auto">
            <a:xfrm flipV="1">
              <a:off x="4902201" y="4302125"/>
              <a:ext cx="331788" cy="59531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6" name="Oval 9"/>
            <p:cNvSpPr/>
            <p:nvPr/>
          </p:nvSpPr>
          <p:spPr bwMode="auto">
            <a:xfrm>
              <a:off x="6048376" y="3470275"/>
              <a:ext cx="449263" cy="449263"/>
            </a:xfrm>
            <a:prstGeom prst="ellipse">
              <a:avLst/>
            </a:prstGeom>
            <a:solidFill>
              <a:schemeClr val="accent1"/>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7" name="Oval 10"/>
            <p:cNvSpPr/>
            <p:nvPr/>
          </p:nvSpPr>
          <p:spPr bwMode="auto">
            <a:xfrm>
              <a:off x="4756151" y="3536950"/>
              <a:ext cx="314325" cy="309563"/>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8" name="Oval 11"/>
            <p:cNvSpPr/>
            <p:nvPr/>
          </p:nvSpPr>
          <p:spPr bwMode="auto">
            <a:xfrm>
              <a:off x="5772151" y="2947987"/>
              <a:ext cx="309563" cy="307975"/>
            </a:xfrm>
            <a:prstGeom prst="ellipse">
              <a:avLst/>
            </a:prstGeom>
            <a:solidFill>
              <a:schemeClr val="accent2"/>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9" name="Oval 12"/>
            <p:cNvSpPr/>
            <p:nvPr/>
          </p:nvSpPr>
          <p:spPr bwMode="auto">
            <a:xfrm>
              <a:off x="6807201" y="3554412"/>
              <a:ext cx="307975" cy="309563"/>
            </a:xfrm>
            <a:prstGeom prst="ellipse">
              <a:avLst/>
            </a:prstGeom>
            <a:solidFill>
              <a:schemeClr val="accent6"/>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0" name="Oval 13"/>
            <p:cNvSpPr/>
            <p:nvPr/>
          </p:nvSpPr>
          <p:spPr bwMode="auto">
            <a:xfrm>
              <a:off x="7115176" y="4116387"/>
              <a:ext cx="314325" cy="309563"/>
            </a:xfrm>
            <a:prstGeom prst="ellipse">
              <a:avLst/>
            </a:prstGeom>
            <a:solidFill>
              <a:schemeClr val="accent5"/>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1" name="Oval 14"/>
            <p:cNvSpPr/>
            <p:nvPr/>
          </p:nvSpPr>
          <p:spPr bwMode="auto">
            <a:xfrm>
              <a:off x="6121401" y="4724400"/>
              <a:ext cx="309563" cy="3079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2" name="Oval 15"/>
            <p:cNvSpPr/>
            <p:nvPr/>
          </p:nvSpPr>
          <p:spPr bwMode="auto">
            <a:xfrm>
              <a:off x="7070726" y="2874962"/>
              <a:ext cx="449263" cy="449263"/>
            </a:xfrm>
            <a:prstGeom prst="ellipse">
              <a:avLst/>
            </a:prstGeom>
            <a:solidFill>
              <a:schemeClr val="accent3"/>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3" name="Oval 16"/>
            <p:cNvSpPr/>
            <p:nvPr/>
          </p:nvSpPr>
          <p:spPr bwMode="auto">
            <a:xfrm>
              <a:off x="4676776" y="4673600"/>
              <a:ext cx="450850" cy="449263"/>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4" name="Oval 17"/>
            <p:cNvSpPr/>
            <p:nvPr/>
          </p:nvSpPr>
          <p:spPr bwMode="auto">
            <a:xfrm>
              <a:off x="6037264" y="2278062"/>
              <a:ext cx="449263" cy="45561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5" name="Oval 18"/>
            <p:cNvSpPr/>
            <p:nvPr/>
          </p:nvSpPr>
          <p:spPr bwMode="auto">
            <a:xfrm>
              <a:off x="5138739" y="2981325"/>
              <a:ext cx="234950" cy="23653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6" name="Oval 19"/>
            <p:cNvSpPr/>
            <p:nvPr/>
          </p:nvSpPr>
          <p:spPr bwMode="auto">
            <a:xfrm>
              <a:off x="5127626" y="4173537"/>
              <a:ext cx="234950" cy="234950"/>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7" name="Oval 20"/>
            <p:cNvSpPr/>
            <p:nvPr/>
          </p:nvSpPr>
          <p:spPr bwMode="auto">
            <a:xfrm>
              <a:off x="5795964" y="4156075"/>
              <a:ext cx="230188" cy="230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8" name="Oval 21"/>
            <p:cNvSpPr/>
            <p:nvPr/>
          </p:nvSpPr>
          <p:spPr bwMode="auto">
            <a:xfrm>
              <a:off x="6840539" y="4779962"/>
              <a:ext cx="234950" cy="236538"/>
            </a:xfrm>
            <a:prstGeom prst="ellipse">
              <a:avLst/>
            </a:prstGeom>
            <a:solidFill>
              <a:schemeClr val="accent4"/>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51" name="组合 50"/>
          <p:cNvGrpSpPr/>
          <p:nvPr/>
        </p:nvGrpSpPr>
        <p:grpSpPr>
          <a:xfrm>
            <a:off x="646349" y="1406217"/>
            <a:ext cx="5709750" cy="2394269"/>
            <a:chOff x="972272" y="1484324"/>
            <a:chExt cx="5708759" cy="2393854"/>
          </a:xfrm>
        </p:grpSpPr>
        <p:grpSp>
          <p:nvGrpSpPr>
            <p:cNvPr id="5" name="Group 59"/>
            <p:cNvGrpSpPr/>
            <p:nvPr/>
          </p:nvGrpSpPr>
          <p:grpSpPr>
            <a:xfrm>
              <a:off x="6296920" y="1553847"/>
              <a:ext cx="384111" cy="2312996"/>
              <a:chOff x="8544272" y="2071796"/>
              <a:chExt cx="512148" cy="3083994"/>
            </a:xfrm>
          </p:grpSpPr>
          <p:sp>
            <p:nvSpPr>
              <p:cNvPr id="28" name="Freeform: Shape 28"/>
              <p:cNvSpPr>
                <a:spLocks noChangeAspect="1"/>
              </p:cNvSpPr>
              <p:nvPr/>
            </p:nvSpPr>
            <p:spPr bwMode="auto">
              <a:xfrm>
                <a:off x="8666177" y="4765445"/>
                <a:ext cx="390243" cy="39034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6"/>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9" name="Freeform: Shape 29"/>
              <p:cNvSpPr>
                <a:spLocks noChangeAspect="1"/>
              </p:cNvSpPr>
              <p:nvPr/>
            </p:nvSpPr>
            <p:spPr bwMode="auto">
              <a:xfrm>
                <a:off x="8708913" y="2071796"/>
                <a:ext cx="339566" cy="40641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0" name="Freeform: Shape 30"/>
              <p:cNvSpPr>
                <a:spLocks noChangeAspect="1"/>
              </p:cNvSpPr>
              <p:nvPr/>
            </p:nvSpPr>
            <p:spPr bwMode="auto">
              <a:xfrm>
                <a:off x="8544272" y="3465433"/>
                <a:ext cx="512148" cy="285722"/>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4"/>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6" name="Group 58"/>
            <p:cNvGrpSpPr/>
            <p:nvPr/>
          </p:nvGrpSpPr>
          <p:grpSpPr>
            <a:xfrm>
              <a:off x="972272" y="1484324"/>
              <a:ext cx="339493" cy="2393854"/>
              <a:chOff x="1095573" y="1979099"/>
              <a:chExt cx="452657" cy="3191805"/>
            </a:xfrm>
          </p:grpSpPr>
          <p:sp>
            <p:nvSpPr>
              <p:cNvPr id="25" name="Freeform: Shape 37"/>
              <p:cNvSpPr>
                <a:spLocks noChangeAspect="1"/>
              </p:cNvSpPr>
              <p:nvPr/>
            </p:nvSpPr>
            <p:spPr bwMode="auto">
              <a:xfrm>
                <a:off x="1119512" y="4750332"/>
                <a:ext cx="418783" cy="4205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5"/>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6" name="Freeform: Shape 38"/>
              <p:cNvSpPr>
                <a:spLocks noChangeAspect="1"/>
              </p:cNvSpPr>
              <p:nvPr/>
            </p:nvSpPr>
            <p:spPr bwMode="auto">
              <a:xfrm>
                <a:off x="1101332" y="1979099"/>
                <a:ext cx="443392" cy="392114"/>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7" name="Freeform: Shape 39"/>
              <p:cNvSpPr>
                <a:spLocks noChangeAspect="1"/>
              </p:cNvSpPr>
              <p:nvPr/>
            </p:nvSpPr>
            <p:spPr bwMode="auto">
              <a:xfrm>
                <a:off x="1095573" y="3373807"/>
                <a:ext cx="452657" cy="383525"/>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3"/>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sp>
        <p:nvSpPr>
          <p:cNvPr id="52" name="išľíďè"/>
          <p:cNvSpPr/>
          <p:nvPr/>
        </p:nvSpPr>
        <p:spPr bwMode="auto">
          <a:xfrm>
            <a:off x="1071542" y="1670932"/>
            <a:ext cx="2407115" cy="68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常常继承有可观的家产，自己也兢兢业业，大都能将家业发扬光大。</a:t>
            </a:r>
            <a:endParaRPr lang="en-US" altLang="zh-CN" sz="1400" dirty="0">
              <a:latin typeface="楷体" panose="02010609060101010101" pitchFamily="49" charset="-122"/>
              <a:ea typeface="楷体" panose="02010609060101010101" pitchFamily="49" charset="-122"/>
            </a:endParaRPr>
          </a:p>
        </p:txBody>
      </p:sp>
      <p:sp>
        <p:nvSpPr>
          <p:cNvPr id="53" name="iSlíďè"/>
          <p:cNvSpPr txBox="1"/>
          <p:nvPr/>
        </p:nvSpPr>
        <p:spPr bwMode="auto">
          <a:xfrm>
            <a:off x="1062726" y="1365924"/>
            <a:ext cx="1079219" cy="32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(7)</a:t>
            </a:r>
            <a:r>
              <a:rPr lang="zh-CN" altLang="en-US" sz="1600" b="1" dirty="0">
                <a:solidFill>
                  <a:schemeClr val="accent5"/>
                </a:solidFill>
                <a:latin typeface="微软雅黑" panose="020B0503020204020204" pitchFamily="34" charset="-122"/>
                <a:ea typeface="微软雅黑" panose="020B0503020204020204" pitchFamily="34" charset="-122"/>
                <a:cs typeface="+mn-ea"/>
              </a:rPr>
              <a:t>中兴二代型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4" name="išľíďè"/>
          <p:cNvSpPr/>
          <p:nvPr/>
        </p:nvSpPr>
        <p:spPr bwMode="auto">
          <a:xfrm>
            <a:off x="1085088" y="2713948"/>
            <a:ext cx="2133384" cy="7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家有产业，将接班人送到基层，在磨炼中得到成长。</a:t>
            </a:r>
            <a:endParaRPr lang="en-US" altLang="zh-CN" sz="1400" dirty="0">
              <a:latin typeface="楷体" panose="02010609060101010101" pitchFamily="49" charset="-122"/>
              <a:ea typeface="楷体" panose="02010609060101010101" pitchFamily="49" charset="-122"/>
            </a:endParaRPr>
          </a:p>
        </p:txBody>
      </p:sp>
      <p:sp>
        <p:nvSpPr>
          <p:cNvPr id="55" name="iSlíďè"/>
          <p:cNvSpPr txBox="1"/>
          <p:nvPr/>
        </p:nvSpPr>
        <p:spPr bwMode="auto">
          <a:xfrm>
            <a:off x="1071542" y="2435179"/>
            <a:ext cx="1079219" cy="28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(8)</a:t>
            </a:r>
            <a:r>
              <a:rPr lang="zh-CN" altLang="en-US" sz="1600" b="1" dirty="0">
                <a:solidFill>
                  <a:schemeClr val="accent5"/>
                </a:solidFill>
                <a:latin typeface="微软雅黑" panose="020B0503020204020204" pitchFamily="34" charset="-122"/>
                <a:ea typeface="微软雅黑" panose="020B0503020204020204" pitchFamily="34" charset="-122"/>
                <a:cs typeface="+mn-ea"/>
              </a:rPr>
              <a:t>出外磨炼型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6" name="išľíďè"/>
          <p:cNvSpPr/>
          <p:nvPr/>
        </p:nvSpPr>
        <p:spPr bwMode="auto">
          <a:xfrm>
            <a:off x="1071542" y="3765789"/>
            <a:ext cx="1913726"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在面对困境时，常常束手无策、欲振乏力</a:t>
            </a:r>
            <a:endParaRPr lang="zh-CN" altLang="en-US" sz="1400" dirty="0">
              <a:solidFill>
                <a:prstClr val="black">
                  <a:lumMod val="85000"/>
                  <a:lumOff val="15000"/>
                </a:prstClr>
              </a:solidFill>
              <a:cs typeface="+mn-ea"/>
              <a:sym typeface="+mn-lt"/>
            </a:endParaRPr>
          </a:p>
        </p:txBody>
      </p:sp>
      <p:sp>
        <p:nvSpPr>
          <p:cNvPr id="57" name="iSlíďè"/>
          <p:cNvSpPr txBox="1"/>
          <p:nvPr/>
        </p:nvSpPr>
        <p:spPr bwMode="auto">
          <a:xfrm>
            <a:off x="1059015" y="3450551"/>
            <a:ext cx="1417160" cy="315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(9)</a:t>
            </a:r>
            <a:r>
              <a:rPr lang="zh-CN" altLang="en-US" sz="1600" b="1" dirty="0">
                <a:solidFill>
                  <a:schemeClr val="accent5"/>
                </a:solidFill>
                <a:latin typeface="微软雅黑" panose="020B0503020204020204" pitchFamily="34" charset="-122"/>
                <a:ea typeface="微软雅黑" panose="020B0503020204020204" pitchFamily="34" charset="-122"/>
                <a:cs typeface="+mn-ea"/>
              </a:rPr>
              <a:t>家道中落</a:t>
            </a:r>
            <a:r>
              <a:rPr lang="zh-CN" altLang="en-US" sz="1600" b="1" dirty="0">
                <a:solidFill>
                  <a:schemeClr val="accent1"/>
                </a:solidFill>
                <a:latin typeface="微软雅黑" panose="020B0503020204020204" pitchFamily="34" charset="-122"/>
                <a:ea typeface="微软雅黑" panose="020B0503020204020204" pitchFamily="34" charset="-122"/>
              </a:rPr>
              <a:t>型</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58" name="išľíďè"/>
          <p:cNvSpPr/>
          <p:nvPr/>
        </p:nvSpPr>
        <p:spPr bwMode="auto">
          <a:xfrm>
            <a:off x="6467236" y="1736880"/>
            <a:ext cx="2426037" cy="78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能充分运用人生的蛰伏期，深刻思考自己的未来，并重新规划自身发展，终至飞跃。</a:t>
            </a:r>
            <a:endParaRPr lang="zh-CN" altLang="en-US" sz="1400" dirty="0">
              <a:solidFill>
                <a:prstClr val="black">
                  <a:lumMod val="85000"/>
                  <a:lumOff val="15000"/>
                </a:prstClr>
              </a:solidFill>
              <a:cs typeface="+mn-ea"/>
              <a:sym typeface="+mn-lt"/>
            </a:endParaRPr>
          </a:p>
        </p:txBody>
      </p:sp>
      <p:sp>
        <p:nvSpPr>
          <p:cNvPr id="59" name="iSlíďè"/>
          <p:cNvSpPr txBox="1"/>
          <p:nvPr/>
        </p:nvSpPr>
        <p:spPr bwMode="auto">
          <a:xfrm>
            <a:off x="6442823" y="1410748"/>
            <a:ext cx="1079219" cy="304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(10)</a:t>
            </a:r>
            <a:r>
              <a:rPr lang="zh-CN" altLang="en-US" sz="1600" b="1" dirty="0">
                <a:solidFill>
                  <a:schemeClr val="accent2"/>
                </a:solidFill>
                <a:latin typeface="微软雅黑" panose="020B0503020204020204" pitchFamily="34" charset="-122"/>
                <a:ea typeface="微软雅黑" panose="020B0503020204020204" pitchFamily="34" charset="-122"/>
                <a:cs typeface="+mn-ea"/>
              </a:rPr>
              <a:t>游龙翻身型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0" name="išľíďè"/>
          <p:cNvSpPr/>
          <p:nvPr/>
        </p:nvSpPr>
        <p:spPr bwMode="auto">
          <a:xfrm>
            <a:off x="6467236" y="2800570"/>
            <a:ext cx="2282021" cy="69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在面临困境时可以下定决心，迈开步伐，解脱束缚，另谋出路，闯出一番天地。</a:t>
            </a:r>
            <a:endParaRPr lang="zh-CN" altLang="en-US" sz="1400" dirty="0">
              <a:solidFill>
                <a:prstClr val="black">
                  <a:lumMod val="85000"/>
                  <a:lumOff val="15000"/>
                </a:prstClr>
              </a:solidFill>
              <a:cs typeface="+mn-ea"/>
              <a:sym typeface="+mn-lt"/>
            </a:endParaRPr>
          </a:p>
        </p:txBody>
      </p:sp>
      <p:sp>
        <p:nvSpPr>
          <p:cNvPr id="61" name="iSlíďè"/>
          <p:cNvSpPr txBox="1"/>
          <p:nvPr/>
        </p:nvSpPr>
        <p:spPr bwMode="auto">
          <a:xfrm>
            <a:off x="6467236" y="2446866"/>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(11)</a:t>
            </a:r>
            <a:r>
              <a:rPr lang="zh-CN" altLang="en-US" sz="1600" b="1" dirty="0">
                <a:solidFill>
                  <a:schemeClr val="accent2"/>
                </a:solidFill>
                <a:latin typeface="微软雅黑" panose="020B0503020204020204" pitchFamily="34" charset="-122"/>
                <a:ea typeface="微软雅黑" panose="020B0503020204020204" pitchFamily="34" charset="-122"/>
                <a:cs typeface="+mn-ea"/>
              </a:rPr>
              <a:t>转业成功型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2" name="išľíďè"/>
          <p:cNvSpPr/>
          <p:nvPr/>
        </p:nvSpPr>
        <p:spPr bwMode="auto">
          <a:xfrm>
            <a:off x="6467236" y="3800486"/>
            <a:ext cx="2331795" cy="932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才华出众，又具有拼搏精神，一旦遇到伯乐就能一跃而起。</a:t>
            </a:r>
            <a:endParaRPr lang="en-US" altLang="zh-CN" sz="1400" dirty="0">
              <a:latin typeface="楷体" panose="02010609060101010101" pitchFamily="49" charset="-122"/>
              <a:ea typeface="楷体" panose="02010609060101010101" pitchFamily="49" charset="-122"/>
            </a:endParaRPr>
          </a:p>
        </p:txBody>
      </p:sp>
      <p:sp>
        <p:nvSpPr>
          <p:cNvPr id="63" name="iSlíďè"/>
          <p:cNvSpPr txBox="1"/>
          <p:nvPr/>
        </p:nvSpPr>
        <p:spPr bwMode="auto">
          <a:xfrm>
            <a:off x="6441963" y="3489957"/>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(12)</a:t>
            </a:r>
            <a:r>
              <a:rPr lang="zh-CN" altLang="en-US" sz="1600" b="1" dirty="0">
                <a:solidFill>
                  <a:schemeClr val="accent2"/>
                </a:solidFill>
                <a:latin typeface="微软雅黑" panose="020B0503020204020204" pitchFamily="34" charset="-122"/>
                <a:ea typeface="微软雅黑" panose="020B0503020204020204" pitchFamily="34" charset="-122"/>
                <a:cs typeface="+mn-ea"/>
              </a:rPr>
              <a:t>一飞冲天型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646628" y="784517"/>
            <a:ext cx="403244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1.18</a:t>
            </a:r>
            <a:r>
              <a:rPr lang="zh-CN" altLang="en-US" sz="2000" b="1" dirty="0">
                <a:latin typeface="微软雅黑" panose="020B0503020204020204" pitchFamily="34" charset="-122"/>
                <a:ea typeface="微软雅黑" panose="020B0503020204020204" pitchFamily="34" charset="-122"/>
              </a:rPr>
              <a:t>种职业生涯形态划分法</a:t>
            </a:r>
            <a:endParaRPr lang="en-US" altLang="zh-CN" sz="2000" b="1" dirty="0">
              <a:latin typeface="微软雅黑" panose="020B0503020204020204" pitchFamily="34" charset="-122"/>
              <a:ea typeface="微软雅黑" panose="020B0503020204020204" pitchFamily="34" charset="-122"/>
            </a:endParaRPr>
          </a:p>
        </p:txBody>
      </p:sp>
      <p:sp>
        <p:nvSpPr>
          <p:cNvPr id="67" name="等腰三角形 6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down)">
                                      <p:cBhvr>
                                        <p:cTn id="18" dur="500"/>
                                        <p:tgtEl>
                                          <p:spTgt spid="5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down)">
                                      <p:cBhvr>
                                        <p:cTn id="21" dur="500"/>
                                        <p:tgtEl>
                                          <p:spTgt spid="5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down)">
                                      <p:cBhvr>
                                        <p:cTn id="24" dur="500"/>
                                        <p:tgtEl>
                                          <p:spTgt spid="5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down)">
                                      <p:cBhvr>
                                        <p:cTn id="30" dur="500"/>
                                        <p:tgtEl>
                                          <p:spTgt spid="5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ipe(down)">
                                      <p:cBhvr>
                                        <p:cTn id="36" dur="500"/>
                                        <p:tgtEl>
                                          <p:spTgt spid="5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00"/>
                                        <p:tgtEl>
                                          <p:spTgt spid="6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down)">
                                      <p:cBhvr>
                                        <p:cTn id="45" dur="500"/>
                                        <p:tgtEl>
                                          <p:spTgt spid="6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down)">
                                      <p:cBhvr>
                                        <p:cTn id="48" dur="500"/>
                                        <p:tgtEl>
                                          <p:spTgt spid="6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16215">
            <a:off x="3211846" y="1359626"/>
            <a:ext cx="2573181" cy="2574620"/>
            <a:chOff x="4676776" y="2278062"/>
            <a:chExt cx="2843213" cy="2844801"/>
          </a:xfrm>
        </p:grpSpPr>
        <p:sp>
          <p:nvSpPr>
            <p:cNvPr id="31" name="Freeform: Shape 4"/>
            <p:cNvSpPr/>
            <p:nvPr/>
          </p:nvSpPr>
          <p:spPr bwMode="auto">
            <a:xfrm>
              <a:off x="4902201" y="3098800"/>
              <a:ext cx="1370013" cy="1192213"/>
            </a:xfrm>
            <a:custGeom>
              <a:avLst/>
              <a:gdLst>
                <a:gd name="T0" fmla="*/ 648 w 863"/>
                <a:gd name="T1" fmla="*/ 751 h 751"/>
                <a:gd name="T2" fmla="*/ 216 w 863"/>
                <a:gd name="T3" fmla="*/ 751 h 751"/>
                <a:gd name="T4" fmla="*/ 0 w 863"/>
                <a:gd name="T5" fmla="*/ 376 h 751"/>
                <a:gd name="T6" fmla="*/ 216 w 863"/>
                <a:gd name="T7" fmla="*/ 0 h 751"/>
                <a:gd name="T8" fmla="*/ 648 w 863"/>
                <a:gd name="T9" fmla="*/ 0 h 751"/>
                <a:gd name="T10" fmla="*/ 863 w 863"/>
                <a:gd name="T11" fmla="*/ 376 h 751"/>
                <a:gd name="T12" fmla="*/ 648 w 863"/>
                <a:gd name="T13" fmla="*/ 751 h 751"/>
              </a:gdLst>
              <a:ahLst/>
              <a:cxnLst>
                <a:cxn ang="0">
                  <a:pos x="T0" y="T1"/>
                </a:cxn>
                <a:cxn ang="0">
                  <a:pos x="T2" y="T3"/>
                </a:cxn>
                <a:cxn ang="0">
                  <a:pos x="T4" y="T5"/>
                </a:cxn>
                <a:cxn ang="0">
                  <a:pos x="T6" y="T7"/>
                </a:cxn>
                <a:cxn ang="0">
                  <a:pos x="T8" y="T9"/>
                </a:cxn>
                <a:cxn ang="0">
                  <a:pos x="T10" y="T11"/>
                </a:cxn>
                <a:cxn ang="0">
                  <a:pos x="T12" y="T13"/>
                </a:cxn>
              </a:cxnLst>
              <a:rect l="0" t="0" r="r" b="b"/>
              <a:pathLst>
                <a:path w="863" h="751">
                  <a:moveTo>
                    <a:pt x="648" y="751"/>
                  </a:moveTo>
                  <a:lnTo>
                    <a:pt x="216" y="751"/>
                  </a:lnTo>
                  <a:lnTo>
                    <a:pt x="0" y="376"/>
                  </a:lnTo>
                  <a:lnTo>
                    <a:pt x="216" y="0"/>
                  </a:lnTo>
                  <a:lnTo>
                    <a:pt x="648" y="0"/>
                  </a:lnTo>
                  <a:lnTo>
                    <a:pt x="863" y="376"/>
                  </a:lnTo>
                  <a:lnTo>
                    <a:pt x="648" y="751"/>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2" name="Freeform: Shape 5"/>
            <p:cNvSpPr/>
            <p:nvPr/>
          </p:nvSpPr>
          <p:spPr bwMode="auto">
            <a:xfrm>
              <a:off x="5930901" y="3706812"/>
              <a:ext cx="1370013" cy="1190625"/>
            </a:xfrm>
            <a:custGeom>
              <a:avLst/>
              <a:gdLst>
                <a:gd name="T0" fmla="*/ 647 w 863"/>
                <a:gd name="T1" fmla="*/ 750 h 750"/>
                <a:gd name="T2" fmla="*/ 215 w 863"/>
                <a:gd name="T3" fmla="*/ 750 h 750"/>
                <a:gd name="T4" fmla="*/ 0 w 863"/>
                <a:gd name="T5" fmla="*/ 375 h 750"/>
                <a:gd name="T6" fmla="*/ 215 w 863"/>
                <a:gd name="T7" fmla="*/ 0 h 750"/>
                <a:gd name="T8" fmla="*/ 647 w 863"/>
                <a:gd name="T9" fmla="*/ 0 h 750"/>
                <a:gd name="T10" fmla="*/ 863 w 863"/>
                <a:gd name="T11" fmla="*/ 375 h 750"/>
                <a:gd name="T12" fmla="*/ 647 w 863"/>
                <a:gd name="T13" fmla="*/ 750 h 750"/>
              </a:gdLst>
              <a:ahLst/>
              <a:cxnLst>
                <a:cxn ang="0">
                  <a:pos x="T0" y="T1"/>
                </a:cxn>
                <a:cxn ang="0">
                  <a:pos x="T2" y="T3"/>
                </a:cxn>
                <a:cxn ang="0">
                  <a:pos x="T4" y="T5"/>
                </a:cxn>
                <a:cxn ang="0">
                  <a:pos x="T6" y="T7"/>
                </a:cxn>
                <a:cxn ang="0">
                  <a:pos x="T8" y="T9"/>
                </a:cxn>
                <a:cxn ang="0">
                  <a:pos x="T10" y="T11"/>
                </a:cxn>
                <a:cxn ang="0">
                  <a:pos x="T12" y="T13"/>
                </a:cxn>
              </a:cxnLst>
              <a:rect l="0" t="0" r="r" b="b"/>
              <a:pathLst>
                <a:path w="863" h="750">
                  <a:moveTo>
                    <a:pt x="647" y="750"/>
                  </a:moveTo>
                  <a:lnTo>
                    <a:pt x="215" y="750"/>
                  </a:lnTo>
                  <a:lnTo>
                    <a:pt x="0" y="375"/>
                  </a:lnTo>
                  <a:lnTo>
                    <a:pt x="215" y="0"/>
                  </a:lnTo>
                  <a:lnTo>
                    <a:pt x="647" y="0"/>
                  </a:lnTo>
                  <a:lnTo>
                    <a:pt x="863" y="375"/>
                  </a:lnTo>
                  <a:lnTo>
                    <a:pt x="647" y="750"/>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3" name="Straight Connector 6"/>
            <p:cNvSpPr/>
            <p:nvPr/>
          </p:nvSpPr>
          <p:spPr bwMode="auto">
            <a:xfrm flipV="1">
              <a:off x="5930901" y="2509837"/>
              <a:ext cx="330200" cy="58896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4" name="Straight Connector 7"/>
            <p:cNvSpPr/>
            <p:nvPr/>
          </p:nvSpPr>
          <p:spPr bwMode="auto">
            <a:xfrm flipV="1">
              <a:off x="6964364" y="3098800"/>
              <a:ext cx="330200" cy="596900"/>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5" name="Straight Connector 8"/>
            <p:cNvSpPr/>
            <p:nvPr/>
          </p:nvSpPr>
          <p:spPr bwMode="auto">
            <a:xfrm flipV="1">
              <a:off x="4902201" y="4302125"/>
              <a:ext cx="331788" cy="59531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6" name="Oval 9"/>
            <p:cNvSpPr/>
            <p:nvPr/>
          </p:nvSpPr>
          <p:spPr bwMode="auto">
            <a:xfrm>
              <a:off x="6048376" y="3470275"/>
              <a:ext cx="449263" cy="449263"/>
            </a:xfrm>
            <a:prstGeom prst="ellipse">
              <a:avLst/>
            </a:prstGeom>
            <a:solidFill>
              <a:schemeClr val="accent1"/>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7" name="Oval 10"/>
            <p:cNvSpPr/>
            <p:nvPr/>
          </p:nvSpPr>
          <p:spPr bwMode="auto">
            <a:xfrm>
              <a:off x="4756151" y="3536950"/>
              <a:ext cx="314325" cy="309563"/>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8" name="Oval 11"/>
            <p:cNvSpPr/>
            <p:nvPr/>
          </p:nvSpPr>
          <p:spPr bwMode="auto">
            <a:xfrm>
              <a:off x="5772151" y="2947987"/>
              <a:ext cx="309563" cy="307975"/>
            </a:xfrm>
            <a:prstGeom prst="ellipse">
              <a:avLst/>
            </a:prstGeom>
            <a:solidFill>
              <a:schemeClr val="accent2"/>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9" name="Oval 12"/>
            <p:cNvSpPr/>
            <p:nvPr/>
          </p:nvSpPr>
          <p:spPr bwMode="auto">
            <a:xfrm>
              <a:off x="6807201" y="3554412"/>
              <a:ext cx="307975" cy="309563"/>
            </a:xfrm>
            <a:prstGeom prst="ellipse">
              <a:avLst/>
            </a:prstGeom>
            <a:solidFill>
              <a:schemeClr val="accent6"/>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0" name="Oval 13"/>
            <p:cNvSpPr/>
            <p:nvPr/>
          </p:nvSpPr>
          <p:spPr bwMode="auto">
            <a:xfrm>
              <a:off x="7115176" y="4116387"/>
              <a:ext cx="314325" cy="309563"/>
            </a:xfrm>
            <a:prstGeom prst="ellipse">
              <a:avLst/>
            </a:prstGeom>
            <a:solidFill>
              <a:schemeClr val="accent5"/>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1" name="Oval 14"/>
            <p:cNvSpPr/>
            <p:nvPr/>
          </p:nvSpPr>
          <p:spPr bwMode="auto">
            <a:xfrm>
              <a:off x="6121401" y="4724400"/>
              <a:ext cx="309563" cy="3079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2" name="Oval 15"/>
            <p:cNvSpPr/>
            <p:nvPr/>
          </p:nvSpPr>
          <p:spPr bwMode="auto">
            <a:xfrm>
              <a:off x="7070726" y="2874962"/>
              <a:ext cx="449263" cy="449263"/>
            </a:xfrm>
            <a:prstGeom prst="ellipse">
              <a:avLst/>
            </a:prstGeom>
            <a:solidFill>
              <a:schemeClr val="accent3"/>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3" name="Oval 16"/>
            <p:cNvSpPr/>
            <p:nvPr/>
          </p:nvSpPr>
          <p:spPr bwMode="auto">
            <a:xfrm>
              <a:off x="4676776" y="4673600"/>
              <a:ext cx="450850" cy="449263"/>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4" name="Oval 17"/>
            <p:cNvSpPr/>
            <p:nvPr/>
          </p:nvSpPr>
          <p:spPr bwMode="auto">
            <a:xfrm>
              <a:off x="6037264" y="2278062"/>
              <a:ext cx="449263" cy="45561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5" name="Oval 18"/>
            <p:cNvSpPr/>
            <p:nvPr/>
          </p:nvSpPr>
          <p:spPr bwMode="auto">
            <a:xfrm>
              <a:off x="5138739" y="2981325"/>
              <a:ext cx="234950" cy="23653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6" name="Oval 19"/>
            <p:cNvSpPr/>
            <p:nvPr/>
          </p:nvSpPr>
          <p:spPr bwMode="auto">
            <a:xfrm>
              <a:off x="5127626" y="4173537"/>
              <a:ext cx="234950" cy="234950"/>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7" name="Oval 20"/>
            <p:cNvSpPr/>
            <p:nvPr/>
          </p:nvSpPr>
          <p:spPr bwMode="auto">
            <a:xfrm>
              <a:off x="5795964" y="4156075"/>
              <a:ext cx="230188" cy="230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8" name="Oval 21"/>
            <p:cNvSpPr/>
            <p:nvPr/>
          </p:nvSpPr>
          <p:spPr bwMode="auto">
            <a:xfrm>
              <a:off x="6840539" y="4779962"/>
              <a:ext cx="234950" cy="236538"/>
            </a:xfrm>
            <a:prstGeom prst="ellipse">
              <a:avLst/>
            </a:prstGeom>
            <a:solidFill>
              <a:schemeClr val="accent4"/>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51" name="组合 50"/>
          <p:cNvGrpSpPr/>
          <p:nvPr/>
        </p:nvGrpSpPr>
        <p:grpSpPr>
          <a:xfrm>
            <a:off x="646349" y="1406217"/>
            <a:ext cx="5709750" cy="2394269"/>
            <a:chOff x="972272" y="1484324"/>
            <a:chExt cx="5708759" cy="2393854"/>
          </a:xfrm>
        </p:grpSpPr>
        <p:grpSp>
          <p:nvGrpSpPr>
            <p:cNvPr id="5" name="Group 59"/>
            <p:cNvGrpSpPr/>
            <p:nvPr/>
          </p:nvGrpSpPr>
          <p:grpSpPr>
            <a:xfrm>
              <a:off x="6296920" y="1553847"/>
              <a:ext cx="384111" cy="2312996"/>
              <a:chOff x="8544272" y="2071796"/>
              <a:chExt cx="512148" cy="3083994"/>
            </a:xfrm>
          </p:grpSpPr>
          <p:sp>
            <p:nvSpPr>
              <p:cNvPr id="28" name="Freeform: Shape 28"/>
              <p:cNvSpPr>
                <a:spLocks noChangeAspect="1"/>
              </p:cNvSpPr>
              <p:nvPr/>
            </p:nvSpPr>
            <p:spPr bwMode="auto">
              <a:xfrm>
                <a:off x="8666177" y="4765445"/>
                <a:ext cx="390243" cy="39034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6"/>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9" name="Freeform: Shape 29"/>
              <p:cNvSpPr>
                <a:spLocks noChangeAspect="1"/>
              </p:cNvSpPr>
              <p:nvPr/>
            </p:nvSpPr>
            <p:spPr bwMode="auto">
              <a:xfrm>
                <a:off x="8708913" y="2071796"/>
                <a:ext cx="339566" cy="40641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0" name="Freeform: Shape 30"/>
              <p:cNvSpPr>
                <a:spLocks noChangeAspect="1"/>
              </p:cNvSpPr>
              <p:nvPr/>
            </p:nvSpPr>
            <p:spPr bwMode="auto">
              <a:xfrm>
                <a:off x="8544272" y="3465433"/>
                <a:ext cx="512148" cy="285722"/>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4"/>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6" name="Group 58"/>
            <p:cNvGrpSpPr/>
            <p:nvPr/>
          </p:nvGrpSpPr>
          <p:grpSpPr>
            <a:xfrm>
              <a:off x="972272" y="1484324"/>
              <a:ext cx="339493" cy="2393854"/>
              <a:chOff x="1095573" y="1979099"/>
              <a:chExt cx="452657" cy="3191805"/>
            </a:xfrm>
          </p:grpSpPr>
          <p:sp>
            <p:nvSpPr>
              <p:cNvPr id="25" name="Freeform: Shape 37"/>
              <p:cNvSpPr>
                <a:spLocks noChangeAspect="1"/>
              </p:cNvSpPr>
              <p:nvPr/>
            </p:nvSpPr>
            <p:spPr bwMode="auto">
              <a:xfrm>
                <a:off x="1119512" y="4750332"/>
                <a:ext cx="418783" cy="4205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5"/>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6" name="Freeform: Shape 38"/>
              <p:cNvSpPr>
                <a:spLocks noChangeAspect="1"/>
              </p:cNvSpPr>
              <p:nvPr/>
            </p:nvSpPr>
            <p:spPr bwMode="auto">
              <a:xfrm>
                <a:off x="1101332" y="1979099"/>
                <a:ext cx="443392" cy="392114"/>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7" name="Freeform: Shape 39"/>
              <p:cNvSpPr>
                <a:spLocks noChangeAspect="1"/>
              </p:cNvSpPr>
              <p:nvPr/>
            </p:nvSpPr>
            <p:spPr bwMode="auto">
              <a:xfrm>
                <a:off x="1095573" y="3373807"/>
                <a:ext cx="452657" cy="383525"/>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3"/>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sp>
        <p:nvSpPr>
          <p:cNvPr id="52" name="išľíďè"/>
          <p:cNvSpPr/>
          <p:nvPr/>
        </p:nvSpPr>
        <p:spPr bwMode="auto">
          <a:xfrm>
            <a:off x="1071542" y="1670932"/>
            <a:ext cx="2407115" cy="68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如果能得到志趣相投、能力互补的强力搭档的配合，一定可以开创成功的职业生涯。</a:t>
            </a:r>
            <a:endParaRPr lang="en-US" altLang="zh-CN" sz="1400" dirty="0">
              <a:latin typeface="楷体" panose="02010609060101010101" pitchFamily="49" charset="-122"/>
              <a:ea typeface="楷体" panose="02010609060101010101" pitchFamily="49" charset="-122"/>
            </a:endParaRPr>
          </a:p>
        </p:txBody>
      </p:sp>
      <p:sp>
        <p:nvSpPr>
          <p:cNvPr id="53" name="iSlíďè"/>
          <p:cNvSpPr txBox="1"/>
          <p:nvPr/>
        </p:nvSpPr>
        <p:spPr bwMode="auto">
          <a:xfrm>
            <a:off x="1062726" y="1365924"/>
            <a:ext cx="1079219" cy="32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(13)</a:t>
            </a:r>
            <a:r>
              <a:rPr lang="zh-CN" altLang="en-US" sz="1600" b="1" dirty="0">
                <a:solidFill>
                  <a:schemeClr val="accent5"/>
                </a:solidFill>
                <a:latin typeface="微软雅黑" panose="020B0503020204020204" pitchFamily="34" charset="-122"/>
                <a:ea typeface="微软雅黑" panose="020B0503020204020204" pitchFamily="34" charset="-122"/>
                <a:cs typeface="+mn-ea"/>
              </a:rPr>
              <a:t>强力搭档型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4" name="išľíďè"/>
          <p:cNvSpPr/>
          <p:nvPr/>
        </p:nvSpPr>
        <p:spPr bwMode="auto">
          <a:xfrm>
            <a:off x="1085088" y="2713948"/>
            <a:ext cx="2133384" cy="7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相当幸运，往往随着时势的推移，在风云变幻中成就美好的事业前程。</a:t>
            </a:r>
            <a:endParaRPr lang="en-US" altLang="zh-CN" sz="1400" dirty="0">
              <a:latin typeface="楷体" panose="02010609060101010101" pitchFamily="49" charset="-122"/>
              <a:ea typeface="楷体" panose="02010609060101010101" pitchFamily="49" charset="-122"/>
            </a:endParaRPr>
          </a:p>
        </p:txBody>
      </p:sp>
      <p:sp>
        <p:nvSpPr>
          <p:cNvPr id="55" name="iSlíďè"/>
          <p:cNvSpPr txBox="1"/>
          <p:nvPr/>
        </p:nvSpPr>
        <p:spPr bwMode="auto">
          <a:xfrm>
            <a:off x="1071542" y="2435179"/>
            <a:ext cx="1079219" cy="28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(14)</a:t>
            </a:r>
            <a:r>
              <a:rPr lang="zh-CN" altLang="en-US" sz="1600" b="1" dirty="0">
                <a:solidFill>
                  <a:schemeClr val="accent5"/>
                </a:solidFill>
                <a:latin typeface="微软雅黑" panose="020B0503020204020204" pitchFamily="34" charset="-122"/>
                <a:ea typeface="微软雅黑" panose="020B0503020204020204" pitchFamily="34" charset="-122"/>
                <a:cs typeface="+mn-ea"/>
              </a:rPr>
              <a:t>福星高照型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6" name="išľíďè"/>
          <p:cNvSpPr/>
          <p:nvPr/>
        </p:nvSpPr>
        <p:spPr bwMode="auto">
          <a:xfrm>
            <a:off x="1071542" y="3765789"/>
            <a:ext cx="1913726"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常常人生多舛，起伏不定，崛起、衰败往往在一夕之间。</a:t>
            </a:r>
            <a:endParaRPr lang="en-US" altLang="zh-CN" sz="1400" dirty="0">
              <a:latin typeface="楷体" panose="02010609060101010101" pitchFamily="49" charset="-122"/>
              <a:ea typeface="楷体" panose="02010609060101010101" pitchFamily="49" charset="-122"/>
            </a:endParaRPr>
          </a:p>
        </p:txBody>
      </p:sp>
      <p:sp>
        <p:nvSpPr>
          <p:cNvPr id="57" name="iSlíďè"/>
          <p:cNvSpPr txBox="1"/>
          <p:nvPr/>
        </p:nvSpPr>
        <p:spPr bwMode="auto">
          <a:xfrm>
            <a:off x="1059015" y="3450551"/>
            <a:ext cx="1079219" cy="315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(15)</a:t>
            </a:r>
            <a:r>
              <a:rPr lang="zh-CN" altLang="en-US" sz="1600" b="1" dirty="0">
                <a:solidFill>
                  <a:schemeClr val="accent5"/>
                </a:solidFill>
                <a:latin typeface="微软雅黑" panose="020B0503020204020204" pitchFamily="34" charset="-122"/>
                <a:ea typeface="微软雅黑" panose="020B0503020204020204" pitchFamily="34" charset="-122"/>
                <a:cs typeface="+mn-ea"/>
              </a:rPr>
              <a:t>暴起暴落型</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8" name="išľíďè"/>
          <p:cNvSpPr/>
          <p:nvPr/>
        </p:nvSpPr>
        <p:spPr bwMode="auto">
          <a:xfrm>
            <a:off x="6467236" y="1736880"/>
            <a:ext cx="2498046" cy="78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常常目标不够明确，策略不够坚定，行动三心二意，最终只能随波逐流，很难有所成就。</a:t>
            </a:r>
            <a:endParaRPr lang="zh-CN" altLang="en-US" sz="1400" dirty="0">
              <a:solidFill>
                <a:prstClr val="black">
                  <a:lumMod val="85000"/>
                  <a:lumOff val="15000"/>
                </a:prstClr>
              </a:solidFill>
              <a:cs typeface="+mn-ea"/>
              <a:sym typeface="+mn-lt"/>
            </a:endParaRPr>
          </a:p>
        </p:txBody>
      </p:sp>
      <p:sp>
        <p:nvSpPr>
          <p:cNvPr id="59" name="iSlíďè"/>
          <p:cNvSpPr txBox="1"/>
          <p:nvPr/>
        </p:nvSpPr>
        <p:spPr bwMode="auto">
          <a:xfrm>
            <a:off x="6442823" y="1410748"/>
            <a:ext cx="1079219" cy="304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(16)</a:t>
            </a:r>
            <a:r>
              <a:rPr lang="zh-CN" altLang="en-US" sz="1600" b="1" dirty="0">
                <a:solidFill>
                  <a:schemeClr val="accent2"/>
                </a:solidFill>
                <a:latin typeface="微软雅黑" panose="020B0503020204020204" pitchFamily="34" charset="-122"/>
                <a:ea typeface="微软雅黑" panose="020B0503020204020204" pitchFamily="34" charset="-122"/>
                <a:cs typeface="+mn-ea"/>
              </a:rPr>
              <a:t>随波逐流型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0" name="išľíďè"/>
          <p:cNvSpPr/>
          <p:nvPr/>
        </p:nvSpPr>
        <p:spPr bwMode="auto">
          <a:xfrm>
            <a:off x="6467236" y="2776265"/>
            <a:ext cx="2678352" cy="69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虽然才能出众，也曾呼风唤雨，但常因人生的际遇虎落平阳，从此一蹶不振，不得不了度残生。</a:t>
            </a:r>
            <a:endParaRPr lang="en-US" altLang="zh-CN" sz="1400" dirty="0">
              <a:latin typeface="楷体" panose="02010609060101010101" pitchFamily="49" charset="-122"/>
              <a:ea typeface="楷体" panose="02010609060101010101" pitchFamily="49" charset="-122"/>
            </a:endParaRPr>
          </a:p>
        </p:txBody>
      </p:sp>
      <p:sp>
        <p:nvSpPr>
          <p:cNvPr id="61" name="iSlíďè"/>
          <p:cNvSpPr txBox="1"/>
          <p:nvPr/>
        </p:nvSpPr>
        <p:spPr bwMode="auto">
          <a:xfrm>
            <a:off x="6467236" y="2446866"/>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(17)</a:t>
            </a:r>
            <a:r>
              <a:rPr lang="zh-CN" altLang="en-US" sz="1600" b="1" dirty="0">
                <a:solidFill>
                  <a:schemeClr val="accent2"/>
                </a:solidFill>
                <a:latin typeface="微软雅黑" panose="020B0503020204020204" pitchFamily="34" charset="-122"/>
                <a:ea typeface="微软雅黑" panose="020B0503020204020204" pitchFamily="34" charset="-122"/>
                <a:cs typeface="+mn-ea"/>
              </a:rPr>
              <a:t>强者落日型 </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2" name="išľíďè"/>
          <p:cNvSpPr/>
          <p:nvPr/>
        </p:nvSpPr>
        <p:spPr bwMode="auto">
          <a:xfrm>
            <a:off x="6467236" y="3800486"/>
            <a:ext cx="2331795" cy="932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一般专注于某一领域，认真钻研，始终努力不懈，踏踏实实。</a:t>
            </a:r>
            <a:endParaRPr lang="en-US" altLang="zh-CN" sz="1400" dirty="0">
              <a:latin typeface="楷体" panose="02010609060101010101" pitchFamily="49" charset="-122"/>
              <a:ea typeface="楷体" panose="02010609060101010101" pitchFamily="49" charset="-122"/>
            </a:endParaRPr>
          </a:p>
        </p:txBody>
      </p:sp>
      <p:sp>
        <p:nvSpPr>
          <p:cNvPr id="63" name="iSlíďè"/>
          <p:cNvSpPr txBox="1"/>
          <p:nvPr/>
        </p:nvSpPr>
        <p:spPr bwMode="auto">
          <a:xfrm>
            <a:off x="6441963" y="3489957"/>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(18)</a:t>
            </a:r>
            <a:r>
              <a:rPr lang="zh-CN" altLang="en-US" sz="1600" b="1" dirty="0">
                <a:solidFill>
                  <a:schemeClr val="accent2"/>
                </a:solidFill>
                <a:latin typeface="微软雅黑" panose="020B0503020204020204" pitchFamily="34" charset="-122"/>
                <a:ea typeface="微软雅黑" panose="020B0503020204020204" pitchFamily="34" charset="-122"/>
                <a:cs typeface="+mn-ea"/>
              </a:rPr>
              <a:t>一技在身型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540580" y="771846"/>
            <a:ext cx="403244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1.18</a:t>
            </a:r>
            <a:r>
              <a:rPr lang="zh-CN" altLang="en-US" sz="2000" b="1" dirty="0">
                <a:latin typeface="微软雅黑" panose="020B0503020204020204" pitchFamily="34" charset="-122"/>
                <a:ea typeface="微软雅黑" panose="020B0503020204020204" pitchFamily="34" charset="-122"/>
              </a:rPr>
              <a:t>种职业生涯形态划分法</a:t>
            </a:r>
            <a:endParaRPr lang="en-US" altLang="zh-CN" sz="2000" b="1" dirty="0">
              <a:latin typeface="微软雅黑" panose="020B0503020204020204" pitchFamily="34" charset="-122"/>
              <a:ea typeface="微软雅黑" panose="020B0503020204020204" pitchFamily="34" charset="-122"/>
            </a:endParaRPr>
          </a:p>
        </p:txBody>
      </p:sp>
      <p:sp>
        <p:nvSpPr>
          <p:cNvPr id="67" name="等腰三角形 6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down)">
                                      <p:cBhvr>
                                        <p:cTn id="18" dur="500"/>
                                        <p:tgtEl>
                                          <p:spTgt spid="5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down)">
                                      <p:cBhvr>
                                        <p:cTn id="21" dur="500"/>
                                        <p:tgtEl>
                                          <p:spTgt spid="5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down)">
                                      <p:cBhvr>
                                        <p:cTn id="24" dur="500"/>
                                        <p:tgtEl>
                                          <p:spTgt spid="5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down)">
                                      <p:cBhvr>
                                        <p:cTn id="30" dur="500"/>
                                        <p:tgtEl>
                                          <p:spTgt spid="5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ipe(down)">
                                      <p:cBhvr>
                                        <p:cTn id="36" dur="500"/>
                                        <p:tgtEl>
                                          <p:spTgt spid="5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00"/>
                                        <p:tgtEl>
                                          <p:spTgt spid="6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down)">
                                      <p:cBhvr>
                                        <p:cTn id="45" dur="500"/>
                                        <p:tgtEl>
                                          <p:spTgt spid="6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down)">
                                      <p:cBhvr>
                                        <p:cTn id="48" dur="500"/>
                                        <p:tgtEl>
                                          <p:spTgt spid="6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348354" y="1351261"/>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348354" y="2067443"/>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348354" y="2783626"/>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348354" y="3499808"/>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5030063" y="1468821"/>
            <a:ext cx="2999116" cy="276999"/>
          </a:xfrm>
          <a:prstGeom prst="rect">
            <a:avLst/>
          </a:prstGeom>
        </p:spPr>
        <p:txBody>
          <a:bodyPr wrap="square" lIns="0" tIns="0" rIns="0" bIns="0" anchor="ctr">
            <a:spAutoFit/>
          </a:bodyPr>
          <a:lstStyle/>
          <a:p>
            <a:r>
              <a:rPr lang="zh-CN" altLang="en-US" b="1" dirty="0">
                <a:latin typeface="微软雅黑" panose="020B0503020204020204" pitchFamily="34" charset="-122"/>
                <a:ea typeface="微软雅黑" panose="020B0503020204020204" pitchFamily="34" charset="-122"/>
              </a:rPr>
              <a:t>认识职业生涯规划</a:t>
            </a:r>
            <a:endParaRPr lang="zh-CN" altLang="en-US" sz="1000" b="1"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5030063" y="2185004"/>
            <a:ext cx="3647188"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职业生涯规划的基本理论</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5030065" y="2901186"/>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大学生职业生涯规划的意义</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5030064" y="3617369"/>
            <a:ext cx="371919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大学生活与职业生涯规划</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 y="1771227"/>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nvGrpSpPr>
        <p:grpSpPr>
          <a:xfrm>
            <a:off x="1020437" y="2399188"/>
            <a:ext cx="1020437" cy="902694"/>
            <a:chOff x="1714500" y="2153350"/>
            <a:chExt cx="1181100" cy="1044819"/>
          </a:xfrm>
          <a:solidFill>
            <a:schemeClr val="accent3">
              <a:lumMod val="50000"/>
              <a:lumOff val="50000"/>
            </a:schemeClr>
          </a:solidFill>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nvSpPr>
        <p:spPr bwMode="auto">
          <a:xfrm>
            <a:off x="2040874" y="3027149"/>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nvSpPr>
        <p:spPr bwMode="auto">
          <a:xfrm rot="16200000" flipH="1">
            <a:off x="2609965" y="3478496"/>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nvSpPr>
        <p:spPr bwMode="auto">
          <a:xfrm>
            <a:off x="3061309" y="3655109"/>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3" name="Freeform 14"/>
          <p:cNvSpPr/>
          <p:nvPr/>
        </p:nvSpPr>
        <p:spPr bwMode="auto">
          <a:xfrm rot="16200000" flipH="1">
            <a:off x="3630400" y="4106457"/>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4" name="Rectangle 18"/>
          <p:cNvSpPr/>
          <p:nvPr/>
        </p:nvSpPr>
        <p:spPr bwMode="auto">
          <a:xfrm>
            <a:off x="4081745" y="4283068"/>
            <a:ext cx="1053354" cy="274734"/>
          </a:xfrm>
          <a:prstGeom prst="rect">
            <a:avLst/>
          </a:prstGeom>
          <a:solidFill>
            <a:schemeClr val="accent5"/>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5" name="Freeform 245"/>
          <p:cNvSpPr/>
          <p:nvPr/>
        </p:nvSpPr>
        <p:spPr bwMode="auto">
          <a:xfrm>
            <a:off x="4378003" y="3845981"/>
            <a:ext cx="351573" cy="35157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6" name="Freeform 63"/>
          <p:cNvSpPr>
            <a:spLocks noEditPoints="1"/>
          </p:cNvSpPr>
          <p:nvPr/>
        </p:nvSpPr>
        <p:spPr bwMode="auto">
          <a:xfrm>
            <a:off x="1213963" y="2033313"/>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86578" y="1310385"/>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nvSpPr>
        <p:spPr bwMode="auto">
          <a:xfrm>
            <a:off x="2208382" y="2574799"/>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nvSpPr>
        <p:spPr bwMode="auto">
          <a:xfrm>
            <a:off x="3258509" y="3270325"/>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nvCxnSpPr>
        <p:spPr>
          <a:xfrm>
            <a:off x="957798" y="1770541"/>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nvCxnSpPr>
        <p:spPr>
          <a:xfrm>
            <a:off x="1977591" y="2394383"/>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3016493" y="3104196"/>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a:off x="4037591" y="3741149"/>
            <a:ext cx="1086272" cy="1372"/>
          </a:xfrm>
          <a:prstGeom prst="line">
            <a:avLst/>
          </a:prstGeom>
          <a:ln w="19050" cap="rnd">
            <a:solidFill>
              <a:schemeClr val="accent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nvSpPr>
        <p:spPr bwMode="auto">
          <a:xfrm>
            <a:off x="2073502" y="1666381"/>
            <a:ext cx="6058042" cy="50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常常在一个组织内认真经营，尽管有时工作地点或工作内容会因公司的需要而有所改变，但是因为工作业绩突出而受主管认可，常常会步步高升。</a:t>
            </a:r>
            <a:endParaRPr lang="en-US" altLang="zh-CN" sz="1400" dirty="0">
              <a:latin typeface="楷体" panose="02010609060101010101" pitchFamily="49" charset="-122"/>
              <a:ea typeface="楷体" panose="02010609060101010101" pitchFamily="49" charset="-122"/>
            </a:endParaRPr>
          </a:p>
        </p:txBody>
      </p:sp>
      <p:sp>
        <p:nvSpPr>
          <p:cNvPr id="39" name="iSlíďè"/>
          <p:cNvSpPr txBox="1"/>
          <p:nvPr/>
        </p:nvSpPr>
        <p:spPr bwMode="auto">
          <a:xfrm>
            <a:off x="2040874" y="137420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mn-ea"/>
              </a:rPr>
              <a:t>(1)</a:t>
            </a:r>
            <a:r>
              <a:rPr lang="zh-CN" altLang="en-US" sz="1600" b="1" dirty="0">
                <a:solidFill>
                  <a:schemeClr val="accent1"/>
                </a:solidFill>
                <a:latin typeface="微软雅黑" panose="020B0503020204020204" pitchFamily="34" charset="-122"/>
                <a:ea typeface="微软雅黑" panose="020B0503020204020204" pitchFamily="34" charset="-122"/>
                <a:cs typeface="+mn-ea"/>
              </a:rPr>
              <a:t>步步高升型</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0" name="išľíďè"/>
          <p:cNvSpPr/>
          <p:nvPr/>
        </p:nvSpPr>
        <p:spPr bwMode="auto">
          <a:xfrm>
            <a:off x="3061309" y="2389783"/>
            <a:ext cx="5171064"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变换过不少工作，工作内容差异性大，勇于尝试、敢于创新，学习能力较强，常常能自如地应对各种突发状况。</a:t>
            </a:r>
            <a:endParaRPr lang="en-US" altLang="zh-CN" sz="1400" dirty="0">
              <a:latin typeface="楷体" panose="02010609060101010101" pitchFamily="49" charset="-122"/>
              <a:ea typeface="楷体" panose="02010609060101010101" pitchFamily="49" charset="-122"/>
            </a:endParaRPr>
          </a:p>
        </p:txBody>
      </p:sp>
      <p:sp>
        <p:nvSpPr>
          <p:cNvPr id="41" name="iSlíďè"/>
          <p:cNvSpPr txBox="1"/>
          <p:nvPr/>
        </p:nvSpPr>
        <p:spPr bwMode="auto">
          <a:xfrm>
            <a:off x="3064332" y="2131638"/>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(2)</a:t>
            </a:r>
            <a:r>
              <a:rPr lang="zh-CN" altLang="en-US" sz="1600" b="1" dirty="0">
                <a:solidFill>
                  <a:schemeClr val="accent2"/>
                </a:solidFill>
                <a:latin typeface="微软雅黑" panose="020B0503020204020204" pitchFamily="34" charset="-122"/>
                <a:ea typeface="微软雅黑" panose="020B0503020204020204" pitchFamily="34" charset="-122"/>
                <a:cs typeface="+mn-ea"/>
              </a:rPr>
              <a:t>阅历丰富型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2" name="išľíďè"/>
          <p:cNvSpPr/>
          <p:nvPr/>
        </p:nvSpPr>
        <p:spPr bwMode="auto">
          <a:xfrm>
            <a:off x="4140746" y="3110313"/>
            <a:ext cx="4752528"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工作转换较为频繁，经过的尝试与努力之后，进入自己所向往的机构。该机构的升迁与发展有限，但是非常稳定，</a:t>
            </a:r>
            <a:endParaRPr lang="zh-CN" altLang="en-US" sz="1400" dirty="0">
              <a:solidFill>
                <a:srgbClr val="F8F8F8">
                  <a:lumMod val="10000"/>
                </a:srgbClr>
              </a:solidFill>
              <a:cs typeface="+mn-ea"/>
              <a:sym typeface="+mn-lt"/>
            </a:endParaRPr>
          </a:p>
        </p:txBody>
      </p:sp>
      <p:sp>
        <p:nvSpPr>
          <p:cNvPr id="43" name="iSlíďè"/>
          <p:cNvSpPr txBox="1"/>
          <p:nvPr/>
        </p:nvSpPr>
        <p:spPr bwMode="auto">
          <a:xfrm>
            <a:off x="4140746" y="2846867"/>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mn-ea"/>
              </a:rPr>
              <a:t>(3)</a:t>
            </a:r>
            <a:r>
              <a:rPr lang="zh-CN" altLang="en-US" sz="1600" b="1" dirty="0">
                <a:solidFill>
                  <a:schemeClr val="accent1"/>
                </a:solidFill>
                <a:latin typeface="微软雅黑" panose="020B0503020204020204" pitchFamily="34" charset="-122"/>
                <a:ea typeface="微软雅黑" panose="020B0503020204020204" pitchFamily="34" charset="-122"/>
                <a:cs typeface="+mn-ea"/>
              </a:rPr>
              <a:t>稳扎稳打型</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4" name="išľíďè"/>
          <p:cNvSpPr/>
          <p:nvPr/>
        </p:nvSpPr>
        <p:spPr bwMode="auto">
          <a:xfrm>
            <a:off x="5173519" y="3783140"/>
            <a:ext cx="3693137" cy="95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有明确的职业生涯发展方向，挫败之后，可以凭借自己的毅力和能力继续努力，以更加成熟的态度面对新的挑战。最后，他们在工作中取得的成就会远超从前。</a:t>
            </a:r>
            <a:endParaRPr lang="en-US" altLang="zh-CN" sz="1400" dirty="0">
              <a:latin typeface="楷体" panose="02010609060101010101" pitchFamily="49" charset="-122"/>
              <a:ea typeface="楷体" panose="02010609060101010101" pitchFamily="49" charset="-122"/>
            </a:endParaRPr>
          </a:p>
        </p:txBody>
      </p:sp>
      <p:sp>
        <p:nvSpPr>
          <p:cNvPr id="45" name="iSlíďè"/>
          <p:cNvSpPr txBox="1"/>
          <p:nvPr/>
        </p:nvSpPr>
        <p:spPr bwMode="auto">
          <a:xfrm>
            <a:off x="5135099" y="3537315"/>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(4)</a:t>
            </a:r>
            <a:r>
              <a:rPr lang="zh-CN" altLang="en-US" sz="1600" b="1" dirty="0">
                <a:solidFill>
                  <a:schemeClr val="accent2"/>
                </a:solidFill>
                <a:latin typeface="微软雅黑" panose="020B0503020204020204" pitchFamily="34" charset="-122"/>
                <a:ea typeface="微软雅黑" panose="020B0503020204020204" pitchFamily="34" charset="-122"/>
                <a:cs typeface="+mn-ea"/>
              </a:rPr>
              <a:t>越战越勇型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324551" y="698520"/>
            <a:ext cx="403244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2.7</a:t>
            </a:r>
            <a:r>
              <a:rPr lang="zh-CN" altLang="en-US" sz="2000" b="1" dirty="0">
                <a:latin typeface="微软雅黑" panose="020B0503020204020204" pitchFamily="34" charset="-122"/>
                <a:ea typeface="微软雅黑" panose="020B0503020204020204" pitchFamily="34" charset="-122"/>
              </a:rPr>
              <a:t>种职业生涯形态划分法</a:t>
            </a:r>
            <a:endParaRPr lang="en-US" altLang="zh-CN" sz="2000" b="1" dirty="0">
              <a:latin typeface="微软雅黑" panose="020B0503020204020204" pitchFamily="34" charset="-122"/>
              <a:ea typeface="微软雅黑" panose="020B0503020204020204" pitchFamily="34" charset="-122"/>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down)">
                                      <p:cBhvr>
                                        <p:cTn id="2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3007" y="1984806"/>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nvGrpSpPr>
        <p:grpSpPr>
          <a:xfrm>
            <a:off x="1007429" y="2612767"/>
            <a:ext cx="1020437" cy="902694"/>
            <a:chOff x="1714500" y="2153350"/>
            <a:chExt cx="1181100" cy="1044819"/>
          </a:xfrm>
          <a:solidFill>
            <a:schemeClr val="accent3">
              <a:lumMod val="50000"/>
              <a:lumOff val="50000"/>
            </a:schemeClr>
          </a:solidFill>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nvSpPr>
        <p:spPr bwMode="auto">
          <a:xfrm>
            <a:off x="2027866" y="3240728"/>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nvSpPr>
        <p:spPr bwMode="auto">
          <a:xfrm rot="16200000" flipH="1">
            <a:off x="2596957" y="3692075"/>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nvSpPr>
        <p:spPr bwMode="auto">
          <a:xfrm>
            <a:off x="3048301" y="3868688"/>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6" name="Freeform 63"/>
          <p:cNvSpPr>
            <a:spLocks noEditPoints="1"/>
          </p:cNvSpPr>
          <p:nvPr/>
        </p:nvSpPr>
        <p:spPr bwMode="auto">
          <a:xfrm>
            <a:off x="1200955" y="2246892"/>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73570" y="1523964"/>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nvSpPr>
        <p:spPr bwMode="auto">
          <a:xfrm>
            <a:off x="2195374" y="2788378"/>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nvSpPr>
        <p:spPr bwMode="auto">
          <a:xfrm>
            <a:off x="3245501" y="3483904"/>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nvCxnSpPr>
        <p:spPr>
          <a:xfrm>
            <a:off x="944790" y="1984120"/>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nvCxnSpPr>
        <p:spPr>
          <a:xfrm>
            <a:off x="1964583" y="2607962"/>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3003485" y="3317775"/>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nvSpPr>
        <p:spPr bwMode="auto">
          <a:xfrm>
            <a:off x="2027866" y="1872431"/>
            <a:ext cx="6870956" cy="470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对自己的职业并没有花费太多的精力，因为家庭的关系很早就确定了方向。经过刻意的栽培与巧妙的安排，进入公司的决策核心，并将组织发展与个人职业生涯密切结合。</a:t>
            </a:r>
            <a:endParaRPr lang="en-US" altLang="zh-CN" sz="1400" dirty="0">
              <a:latin typeface="楷体" panose="02010609060101010101" pitchFamily="49" charset="-122"/>
              <a:ea typeface="楷体" panose="02010609060101010101" pitchFamily="49" charset="-122"/>
            </a:endParaRPr>
          </a:p>
        </p:txBody>
      </p:sp>
      <p:sp>
        <p:nvSpPr>
          <p:cNvPr id="39" name="iSlíďè"/>
          <p:cNvSpPr txBox="1"/>
          <p:nvPr/>
        </p:nvSpPr>
        <p:spPr bwMode="auto">
          <a:xfrm>
            <a:off x="1983829" y="1587887"/>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mn-ea"/>
              </a:rPr>
              <a:t>(5)</a:t>
            </a:r>
            <a:r>
              <a:rPr lang="zh-CN" altLang="en-US" sz="1600" b="1" dirty="0">
                <a:solidFill>
                  <a:schemeClr val="accent1"/>
                </a:solidFill>
                <a:latin typeface="微软雅黑" panose="020B0503020204020204" pitchFamily="34" charset="-122"/>
                <a:ea typeface="微软雅黑" panose="020B0503020204020204" pitchFamily="34" charset="-122"/>
                <a:cs typeface="+mn-ea"/>
              </a:rPr>
              <a:t>得天独厚型</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0" name="išľíďè"/>
          <p:cNvSpPr/>
          <p:nvPr/>
        </p:nvSpPr>
        <p:spPr bwMode="auto">
          <a:xfrm>
            <a:off x="3048863" y="2617448"/>
            <a:ext cx="5171064"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连续性的职业生涯发展因为某些原因而停顿，处于静止或衰退的状态。</a:t>
            </a:r>
            <a:endParaRPr lang="en-US" altLang="zh-CN" sz="1400" dirty="0">
              <a:latin typeface="楷体" panose="02010609060101010101" pitchFamily="49" charset="-122"/>
              <a:ea typeface="楷体" panose="02010609060101010101" pitchFamily="49" charset="-122"/>
            </a:endParaRPr>
          </a:p>
        </p:txBody>
      </p:sp>
      <p:sp>
        <p:nvSpPr>
          <p:cNvPr id="41" name="iSlíďè"/>
          <p:cNvSpPr txBox="1"/>
          <p:nvPr/>
        </p:nvSpPr>
        <p:spPr bwMode="auto">
          <a:xfrm>
            <a:off x="3006825" y="234546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(6)</a:t>
            </a:r>
            <a:r>
              <a:rPr lang="zh-CN" altLang="en-US" sz="1600" b="1" dirty="0">
                <a:solidFill>
                  <a:schemeClr val="accent2"/>
                </a:solidFill>
                <a:latin typeface="微软雅黑" panose="020B0503020204020204" pitchFamily="34" charset="-122"/>
                <a:ea typeface="微软雅黑" panose="020B0503020204020204" pitchFamily="34" charset="-122"/>
                <a:cs typeface="+mn-ea"/>
              </a:rPr>
              <a:t>职业生涯因故中断型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2" name="išľíďè"/>
          <p:cNvSpPr/>
          <p:nvPr/>
        </p:nvSpPr>
        <p:spPr bwMode="auto">
          <a:xfrm>
            <a:off x="4093808" y="3317775"/>
            <a:ext cx="4752528"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不愿意专注于一份工作或事业，在工作之余时常会给自己安排一些感兴趣的事，在稳定与创新之间寻找平衡点。</a:t>
            </a:r>
            <a:endParaRPr lang="zh-CN" altLang="en-US" sz="1400" dirty="0">
              <a:solidFill>
                <a:srgbClr val="F8F8F8">
                  <a:lumMod val="10000"/>
                </a:srgbClr>
              </a:solidFill>
              <a:cs typeface="+mn-ea"/>
              <a:sym typeface="+mn-lt"/>
            </a:endParaRPr>
          </a:p>
        </p:txBody>
      </p:sp>
      <p:sp>
        <p:nvSpPr>
          <p:cNvPr id="43" name="iSlíďè"/>
          <p:cNvSpPr txBox="1"/>
          <p:nvPr/>
        </p:nvSpPr>
        <p:spPr bwMode="auto">
          <a:xfrm>
            <a:off x="4089757" y="3042611"/>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mn-ea"/>
              </a:rPr>
              <a:t>(7)</a:t>
            </a:r>
            <a:r>
              <a:rPr lang="zh-CN" altLang="en-US" sz="1600" b="1" dirty="0">
                <a:solidFill>
                  <a:schemeClr val="accent1"/>
                </a:solidFill>
                <a:latin typeface="微软雅黑" panose="020B0503020204020204" pitchFamily="34" charset="-122"/>
                <a:ea typeface="微软雅黑" panose="020B0503020204020204" pitchFamily="34" charset="-122"/>
                <a:cs typeface="+mn-ea"/>
              </a:rPr>
              <a:t>一心多用型</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6" name="文本框 25"/>
          <p:cNvSpPr txBox="1"/>
          <p:nvPr/>
        </p:nvSpPr>
        <p:spPr>
          <a:xfrm>
            <a:off x="179769" y="692748"/>
            <a:ext cx="403244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2.</a:t>
            </a:r>
            <a:r>
              <a:rPr lang="en-US" altLang="zh-CN" sz="2000" b="1" dirty="0">
                <a:latin typeface="微软雅黑" panose="020B0503020204020204" pitchFamily="34" charset="-122"/>
                <a:ea typeface="微软雅黑" panose="020B0503020204020204" pitchFamily="34" charset="-122"/>
                <a:sym typeface="+mn-ea"/>
              </a:rPr>
              <a:t>7</a:t>
            </a:r>
            <a:r>
              <a:rPr lang="zh-CN" altLang="en-US" sz="2000" b="1" dirty="0">
                <a:latin typeface="微软雅黑" panose="020B0503020204020204" pitchFamily="34" charset="-122"/>
                <a:ea typeface="微软雅黑" panose="020B0503020204020204" pitchFamily="34" charset="-122"/>
                <a:sym typeface="+mn-ea"/>
              </a:rPr>
              <a:t>种</a:t>
            </a:r>
            <a:r>
              <a:rPr lang="zh-CN" altLang="en-US" sz="2000" b="1" dirty="0">
                <a:latin typeface="微软雅黑" panose="020B0503020204020204" pitchFamily="34" charset="-122"/>
                <a:ea typeface="微软雅黑" panose="020B0503020204020204" pitchFamily="34" charset="-122"/>
              </a:rPr>
              <a:t>职业生涯形态划分法</a:t>
            </a:r>
            <a:endParaRPr lang="en-US" altLang="zh-CN" sz="2000" b="1" dirty="0">
              <a:latin typeface="微软雅黑" panose="020B0503020204020204" pitchFamily="34" charset="-122"/>
              <a:ea typeface="微软雅黑" panose="020B0503020204020204" pitchFamily="34" charset="-122"/>
            </a:endParaRPr>
          </a:p>
        </p:txBody>
      </p:sp>
      <p:sp>
        <p:nvSpPr>
          <p:cNvPr id="8" name="文本框 7"/>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组合 31"/>
          <p:cNvGrpSpPr/>
          <p:nvPr/>
        </p:nvGrpSpPr>
        <p:grpSpPr bwMode="auto">
          <a:xfrm>
            <a:off x="1616950" y="1924472"/>
            <a:ext cx="1675102" cy="2630798"/>
            <a:chOff x="778084" y="1038958"/>
            <a:chExt cx="1850186" cy="2900945"/>
          </a:xfrm>
        </p:grpSpPr>
        <p:sp>
          <p:nvSpPr>
            <p:cNvPr id="8" name="圆角矩形 32"/>
            <p:cNvSpPr/>
            <p:nvPr/>
          </p:nvSpPr>
          <p:spPr>
            <a:xfrm>
              <a:off x="886815" y="1038958"/>
              <a:ext cx="1632723"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p>
          </p:txBody>
        </p:sp>
        <p:sp>
          <p:nvSpPr>
            <p:cNvPr id="10"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solidFill>
                  <a:schemeClr val="bg1"/>
                </a:solidFill>
              </a:endParaRPr>
            </a:p>
          </p:txBody>
        </p:sp>
        <p:sp>
          <p:nvSpPr>
            <p:cNvPr id="11" name="椭圆 10"/>
            <p:cNvSpPr/>
            <p:nvPr/>
          </p:nvSpPr>
          <p:spPr>
            <a:xfrm>
              <a:off x="1402412" y="1648209"/>
              <a:ext cx="601529"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latin typeface="Impact" panose="020B0806030902050204" pitchFamily="34" charset="0"/>
              </a:endParaRPr>
            </a:p>
          </p:txBody>
        </p:sp>
        <p:sp>
          <p:nvSpPr>
            <p:cNvPr id="12" name="文本框 11"/>
            <p:cNvSpPr txBox="1">
              <a:spLocks noChangeArrowheads="1"/>
            </p:cNvSpPr>
            <p:nvPr/>
          </p:nvSpPr>
          <p:spPr bwMode="auto">
            <a:xfrm>
              <a:off x="1304927" y="1222952"/>
              <a:ext cx="839367" cy="609552"/>
            </a:xfrm>
            <a:prstGeom prst="rect">
              <a:avLst/>
            </a:prstGeom>
            <a:noFill/>
            <a:ln w="9525">
              <a:noFill/>
              <a:miter lim="800000"/>
            </a:ln>
          </p:spPr>
          <p:txBody>
            <a:bodyPr lIns="48776" tIns="24388" rIns="48776" bIns="24388">
              <a:spAutoFit/>
            </a:bodyPr>
            <a:lstStyle/>
            <a:p>
              <a:pPr algn="ctr"/>
              <a:r>
                <a:rPr lang="en-US" altLang="zh-HK" sz="3270" dirty="0">
                  <a:solidFill>
                    <a:schemeClr val="bg1"/>
                  </a:solidFill>
                  <a:latin typeface="Impact" panose="020B0806030902050204" pitchFamily="34" charset="0"/>
                  <a:ea typeface="张海山锐谐体2.0-授权联系：Samtype@QQ.com" pitchFamily="2" charset="-122"/>
                </a:rPr>
                <a:t>01</a:t>
              </a:r>
              <a:endParaRPr lang="zh-HK" altLang="en-US" sz="3270" dirty="0">
                <a:solidFill>
                  <a:schemeClr val="bg1"/>
                </a:solidFill>
                <a:latin typeface="Impact" panose="020B0806030902050204" pitchFamily="34" charset="0"/>
                <a:ea typeface="张海山锐谐体2.0-授权联系：Samtype@QQ.com" pitchFamily="2" charset="-122"/>
              </a:endParaRPr>
            </a:p>
          </p:txBody>
        </p:sp>
        <p:sp>
          <p:nvSpPr>
            <p:cNvPr id="13" name="文本框 64"/>
            <p:cNvSpPr txBox="1">
              <a:spLocks noChangeArrowheads="1"/>
            </p:cNvSpPr>
            <p:nvPr/>
          </p:nvSpPr>
          <p:spPr bwMode="auto">
            <a:xfrm>
              <a:off x="975967" y="2541077"/>
              <a:ext cx="1497287" cy="393691"/>
            </a:xfrm>
            <a:prstGeom prst="rect">
              <a:avLst/>
            </a:prstGeom>
            <a:noFill/>
            <a:ln w="9525">
              <a:noFill/>
              <a:miter lim="800000"/>
            </a:ln>
          </p:spPr>
          <p:txBody>
            <a:bodyPr wrap="square" lIns="48776" tIns="24388" rIns="48776" bIns="24388">
              <a:spAutoFit/>
            </a:bodyPr>
            <a:lstStyle/>
            <a:p>
              <a:pPr algn="ctr"/>
              <a:r>
                <a:rPr lang="en-US" altLang="zh-CN" sz="1400" dirty="0"/>
                <a:t> </a:t>
              </a:r>
              <a:r>
                <a:rPr lang="zh-CN" altLang="en-US" sz="2000" b="1" dirty="0">
                  <a:latin typeface="微软雅黑" panose="020B0503020204020204" pitchFamily="34" charset="-122"/>
                  <a:ea typeface="微软雅黑" panose="020B0503020204020204" pitchFamily="34" charset="-122"/>
                </a:rPr>
                <a:t>自身因素</a:t>
              </a:r>
              <a:endParaRPr lang="zh-HK" altLang="en-US" sz="2000" b="1" dirty="0">
                <a:latin typeface="微软雅黑" panose="020B0503020204020204" pitchFamily="34" charset="-122"/>
                <a:ea typeface="微软雅黑" panose="020B0503020204020204" pitchFamily="34" charset="-122"/>
              </a:endParaRPr>
            </a:p>
          </p:txBody>
        </p:sp>
      </p:grpSp>
      <p:grpSp>
        <p:nvGrpSpPr>
          <p:cNvPr id="15" name="组合 38"/>
          <p:cNvGrpSpPr/>
          <p:nvPr/>
        </p:nvGrpSpPr>
        <p:grpSpPr bwMode="auto">
          <a:xfrm>
            <a:off x="3420666" y="1924472"/>
            <a:ext cx="1676691" cy="2630798"/>
            <a:chOff x="2690633" y="1038958"/>
            <a:chExt cx="1850186" cy="2900945"/>
          </a:xfrm>
        </p:grpSpPr>
        <p:sp>
          <p:nvSpPr>
            <p:cNvPr id="17" name="圆角矩形 39"/>
            <p:cNvSpPr/>
            <p:nvPr/>
          </p:nvSpPr>
          <p:spPr>
            <a:xfrm>
              <a:off x="2799261" y="1038958"/>
              <a:ext cx="1632929"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p>
          </p:txBody>
        </p:sp>
        <p:sp>
          <p:nvSpPr>
            <p:cNvPr id="18"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solidFill>
                  <a:schemeClr val="bg1"/>
                </a:solidFill>
              </a:endParaRPr>
            </a:p>
          </p:txBody>
        </p:sp>
        <p:sp>
          <p:nvSpPr>
            <p:cNvPr id="19" name="椭圆 18"/>
            <p:cNvSpPr/>
            <p:nvPr/>
          </p:nvSpPr>
          <p:spPr>
            <a:xfrm>
              <a:off x="3316121" y="1648209"/>
              <a:ext cx="599208"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latin typeface="Impact" panose="020B0806030902050204" pitchFamily="34" charset="0"/>
              </a:endParaRPr>
            </a:p>
          </p:txBody>
        </p:sp>
        <p:sp>
          <p:nvSpPr>
            <p:cNvPr id="20" name="文本框 48"/>
            <p:cNvSpPr txBox="1">
              <a:spLocks noChangeArrowheads="1"/>
            </p:cNvSpPr>
            <p:nvPr/>
          </p:nvSpPr>
          <p:spPr bwMode="auto">
            <a:xfrm>
              <a:off x="3185327" y="1222952"/>
              <a:ext cx="894944" cy="609552"/>
            </a:xfrm>
            <a:prstGeom prst="rect">
              <a:avLst/>
            </a:prstGeom>
            <a:noFill/>
            <a:ln w="9525">
              <a:noFill/>
              <a:miter lim="800000"/>
            </a:ln>
          </p:spPr>
          <p:txBody>
            <a:bodyPr lIns="48776" tIns="24388" rIns="48776" bIns="24388">
              <a:spAutoFit/>
            </a:bodyPr>
            <a:lstStyle/>
            <a:p>
              <a:pPr algn="ctr"/>
              <a:r>
                <a:rPr lang="en-US" altLang="zh-HK" sz="3270" dirty="0">
                  <a:solidFill>
                    <a:schemeClr val="bg1"/>
                  </a:solidFill>
                  <a:latin typeface="Impact" panose="020B0806030902050204" pitchFamily="34" charset="0"/>
                  <a:ea typeface="张海山锐谐体2.0-授权联系：Samtype@QQ.com" pitchFamily="2" charset="-122"/>
                </a:rPr>
                <a:t>02</a:t>
              </a:r>
              <a:endParaRPr lang="zh-HK" altLang="en-US" sz="3270" dirty="0">
                <a:solidFill>
                  <a:schemeClr val="bg1"/>
                </a:solidFill>
                <a:latin typeface="Impact" panose="020B0806030902050204" pitchFamily="34" charset="0"/>
                <a:ea typeface="张海山锐谐体2.0-授权联系：Samtype@QQ.com" pitchFamily="2" charset="-122"/>
              </a:endParaRPr>
            </a:p>
          </p:txBody>
        </p:sp>
        <p:sp>
          <p:nvSpPr>
            <p:cNvPr id="21" name="文本框 66"/>
            <p:cNvSpPr txBox="1">
              <a:spLocks noChangeArrowheads="1"/>
            </p:cNvSpPr>
            <p:nvPr/>
          </p:nvSpPr>
          <p:spPr bwMode="auto">
            <a:xfrm>
              <a:off x="2923996" y="2528225"/>
              <a:ext cx="1380408" cy="393691"/>
            </a:xfrm>
            <a:prstGeom prst="rect">
              <a:avLst/>
            </a:prstGeom>
            <a:noFill/>
            <a:ln w="9525">
              <a:noFill/>
              <a:miter lim="800000"/>
            </a:ln>
          </p:spPr>
          <p:txBody>
            <a:bodyPr wrap="square" lIns="48776" tIns="24388" rIns="48776" bIns="24388">
              <a:spAutoFit/>
            </a:bodyPr>
            <a:lstStyle/>
            <a:p>
              <a:pPr algn="ctr"/>
              <a:r>
                <a:rPr lang="zh-CN" altLang="en-US" sz="2000" b="1" dirty="0">
                  <a:latin typeface="微软雅黑" panose="020B0503020204020204" pitchFamily="34" charset="-122"/>
                  <a:ea typeface="微软雅黑" panose="020B0503020204020204" pitchFamily="34" charset="-122"/>
                </a:rPr>
                <a:t>职业因素</a:t>
              </a:r>
              <a:endParaRPr lang="zh-HK" altLang="en-US" sz="2000" b="1" dirty="0">
                <a:latin typeface="微软雅黑" panose="020B0503020204020204" pitchFamily="34" charset="-122"/>
                <a:ea typeface="微软雅黑" panose="020B0503020204020204" pitchFamily="34" charset="-122"/>
              </a:endParaRPr>
            </a:p>
          </p:txBody>
        </p:sp>
      </p:grpSp>
      <p:grpSp>
        <p:nvGrpSpPr>
          <p:cNvPr id="23" name="组合 45"/>
          <p:cNvGrpSpPr/>
          <p:nvPr/>
        </p:nvGrpSpPr>
        <p:grpSpPr bwMode="auto">
          <a:xfrm>
            <a:off x="5218024" y="1924472"/>
            <a:ext cx="1675102" cy="2630798"/>
            <a:chOff x="4603182" y="1038958"/>
            <a:chExt cx="1850186" cy="2900945"/>
          </a:xfrm>
        </p:grpSpPr>
        <p:sp>
          <p:nvSpPr>
            <p:cNvPr id="25" name="圆角矩形 46"/>
            <p:cNvSpPr/>
            <p:nvPr/>
          </p:nvSpPr>
          <p:spPr>
            <a:xfrm>
              <a:off x="4711913" y="1038958"/>
              <a:ext cx="1632723" cy="1502119"/>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p>
          </p:txBody>
        </p:sp>
        <p:sp>
          <p:nvSpPr>
            <p:cNvPr id="26"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solidFill>
                  <a:schemeClr val="bg1"/>
                </a:solidFill>
              </a:endParaRPr>
            </a:p>
          </p:txBody>
        </p:sp>
        <p:sp>
          <p:nvSpPr>
            <p:cNvPr id="27" name="椭圆 26"/>
            <p:cNvSpPr/>
            <p:nvPr/>
          </p:nvSpPr>
          <p:spPr>
            <a:xfrm>
              <a:off x="5227510" y="1648209"/>
              <a:ext cx="601529" cy="60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8776" tIns="24388" rIns="48776" bIns="24388" anchor="ctr"/>
            <a:lstStyle/>
            <a:p>
              <a:pPr algn="ctr" fontAlgn="auto"/>
              <a:endParaRPr lang="zh-HK" altLang="en-US" noProof="1">
                <a:latin typeface="Impact" panose="020B0806030902050204" pitchFamily="34" charset="0"/>
              </a:endParaRPr>
            </a:p>
          </p:txBody>
        </p:sp>
        <p:sp>
          <p:nvSpPr>
            <p:cNvPr id="28" name="文本框 54"/>
            <p:cNvSpPr txBox="1">
              <a:spLocks noChangeArrowheads="1"/>
            </p:cNvSpPr>
            <p:nvPr/>
          </p:nvSpPr>
          <p:spPr bwMode="auto">
            <a:xfrm>
              <a:off x="5044295" y="1222952"/>
              <a:ext cx="978583" cy="609552"/>
            </a:xfrm>
            <a:prstGeom prst="rect">
              <a:avLst/>
            </a:prstGeom>
            <a:noFill/>
            <a:ln w="9525">
              <a:noFill/>
              <a:miter lim="800000"/>
            </a:ln>
          </p:spPr>
          <p:txBody>
            <a:bodyPr lIns="48776" tIns="24388" rIns="48776" bIns="24388">
              <a:spAutoFit/>
            </a:bodyPr>
            <a:lstStyle/>
            <a:p>
              <a:pPr algn="ctr"/>
              <a:r>
                <a:rPr lang="en-US" altLang="zh-HK" sz="3270" dirty="0">
                  <a:solidFill>
                    <a:schemeClr val="bg1"/>
                  </a:solidFill>
                  <a:latin typeface="Impact" panose="020B0806030902050204" pitchFamily="34" charset="0"/>
                  <a:ea typeface="张海山锐谐体2.0-授权联系：Samtype@QQ.com" pitchFamily="2" charset="-122"/>
                </a:rPr>
                <a:t>03</a:t>
              </a:r>
              <a:endParaRPr lang="zh-HK" altLang="en-US" sz="3270" dirty="0">
                <a:solidFill>
                  <a:schemeClr val="bg1"/>
                </a:solidFill>
                <a:latin typeface="Impact" panose="020B0806030902050204" pitchFamily="34" charset="0"/>
                <a:ea typeface="张海山锐谐体2.0-授权联系：Samtype@QQ.com" pitchFamily="2" charset="-122"/>
              </a:endParaRPr>
            </a:p>
          </p:txBody>
        </p:sp>
        <p:sp>
          <p:nvSpPr>
            <p:cNvPr id="29" name="文本框 68"/>
            <p:cNvSpPr txBox="1">
              <a:spLocks noChangeArrowheads="1"/>
            </p:cNvSpPr>
            <p:nvPr/>
          </p:nvSpPr>
          <p:spPr bwMode="auto">
            <a:xfrm>
              <a:off x="4855651" y="2511511"/>
              <a:ext cx="1345247" cy="393691"/>
            </a:xfrm>
            <a:prstGeom prst="rect">
              <a:avLst/>
            </a:prstGeom>
            <a:noFill/>
            <a:ln w="9525">
              <a:noFill/>
              <a:miter lim="800000"/>
            </a:ln>
          </p:spPr>
          <p:txBody>
            <a:bodyPr wrap="square" lIns="48776" tIns="24388" rIns="48776" bIns="24388">
              <a:spAutoFit/>
            </a:bodyPr>
            <a:lstStyle/>
            <a:p>
              <a:pPr algn="ctr"/>
              <a:r>
                <a:rPr lang="zh-CN" altLang="en-US" sz="2000" b="1" dirty="0">
                  <a:latin typeface="微软雅黑" panose="020B0503020204020204" pitchFamily="34" charset="-122"/>
                  <a:ea typeface="微软雅黑" panose="020B0503020204020204" pitchFamily="34" charset="-122"/>
                </a:rPr>
                <a:t>环境因素</a:t>
              </a:r>
              <a:endParaRPr lang="zh-HK" altLang="en-US" sz="1210" b="1"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0" name="文本框 29"/>
          <p:cNvSpPr txBox="1"/>
          <p:nvPr/>
        </p:nvSpPr>
        <p:spPr>
          <a:xfrm>
            <a:off x="324318" y="997906"/>
            <a:ext cx="4154955"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五</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职业生涯发展的影响因素</a:t>
            </a:r>
            <a:endParaRPr lang="zh-CN" altLang="en-US" sz="2000" b="1" dirty="0">
              <a:latin typeface="微软雅黑" panose="020B0503020204020204" pitchFamily="34" charset="-122"/>
              <a:ea typeface="微软雅黑" panose="020B0503020204020204" pitchFamily="34" charset="-122"/>
            </a:endParaRPr>
          </a:p>
        </p:txBody>
      </p:sp>
      <p:sp>
        <p:nvSpPr>
          <p:cNvPr id="31" name="等腰三角形 3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ppt_x</p:attrName>
                                        </p:attrNameLst>
                                      </p:cBhvr>
                                      <p:tavLst>
                                        <p:tav tm="0">
                                          <p:val>
                                            <p:strVal val="#ppt_x"/>
                                          </p:val>
                                        </p:tav>
                                        <p:tav tm="100000">
                                          <p:val>
                                            <p:strVal val="#ppt_x"/>
                                          </p:val>
                                        </p:tav>
                                      </p:tavLst>
                                    </p:anim>
                                    <p:anim calcmode="lin" valueType="num">
                                      <p:cBhvr>
                                        <p:cTn id="19"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dirty="0"/>
          </a:p>
        </p:txBody>
      </p:sp>
      <p:grpSp>
        <p:nvGrpSpPr>
          <p:cNvPr id="7" name="千图PPT彼岸天：ID 8661124库_组合 37"/>
          <p:cNvGrpSpPr/>
          <p:nvPr>
            <p:custDataLst>
              <p:tags r:id="rId1"/>
            </p:custDataLst>
          </p:nvPr>
        </p:nvGrpSpPr>
        <p:grpSpPr>
          <a:xfrm>
            <a:off x="3348658" y="1492424"/>
            <a:ext cx="2139756" cy="2670195"/>
            <a:chOff x="3354602" y="2442503"/>
            <a:chExt cx="2431960" cy="3034836"/>
          </a:xfrm>
          <a:solidFill>
            <a:schemeClr val="tx1">
              <a:lumMod val="75000"/>
              <a:lumOff val="25000"/>
            </a:schemeClr>
          </a:solidFill>
        </p:grpSpPr>
        <p:sp>
          <p:nvSpPr>
            <p:cNvPr id="8" name="Straight Connector 38"/>
            <p:cNvSpPr/>
            <p:nvPr/>
          </p:nvSpPr>
          <p:spPr bwMode="auto">
            <a:xfrm>
              <a:off x="3457116" y="2539548"/>
              <a:ext cx="2238518" cy="1426760"/>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0" name="Straight Connector 39"/>
            <p:cNvSpPr/>
            <p:nvPr/>
          </p:nvSpPr>
          <p:spPr bwMode="auto">
            <a:xfrm flipH="1">
              <a:off x="3428401" y="2531743"/>
              <a:ext cx="2301122" cy="1421779"/>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1" name="Straight Connector 40"/>
            <p:cNvSpPr/>
            <p:nvPr/>
          </p:nvSpPr>
          <p:spPr bwMode="auto">
            <a:xfrm>
              <a:off x="3428398" y="3974832"/>
              <a:ext cx="2275760" cy="1436201"/>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2" name="Straight Connector 41"/>
            <p:cNvSpPr/>
            <p:nvPr/>
          </p:nvSpPr>
          <p:spPr bwMode="auto">
            <a:xfrm>
              <a:off x="3466757" y="3966309"/>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3" name="Straight Connector 42"/>
            <p:cNvSpPr/>
            <p:nvPr/>
          </p:nvSpPr>
          <p:spPr bwMode="auto">
            <a:xfrm flipH="1" flipV="1">
              <a:off x="3394092" y="2495655"/>
              <a:ext cx="2327112" cy="2898331"/>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4" name="Straight Connector 43"/>
            <p:cNvSpPr/>
            <p:nvPr/>
          </p:nvSpPr>
          <p:spPr bwMode="auto">
            <a:xfrm flipH="1">
              <a:off x="3354602" y="3996141"/>
              <a:ext cx="2341036" cy="1466245"/>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5" name="Straight Connector 44"/>
            <p:cNvSpPr/>
            <p:nvPr/>
          </p:nvSpPr>
          <p:spPr bwMode="auto">
            <a:xfrm flipH="1">
              <a:off x="3394305" y="2550038"/>
              <a:ext cx="2323023" cy="2886566"/>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7" name="Straight Connector 45"/>
            <p:cNvSpPr/>
            <p:nvPr/>
          </p:nvSpPr>
          <p:spPr bwMode="auto">
            <a:xfrm>
              <a:off x="3466757" y="2470884"/>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8" name="Straight Connector 46"/>
            <p:cNvSpPr/>
            <p:nvPr/>
          </p:nvSpPr>
          <p:spPr bwMode="auto">
            <a:xfrm>
              <a:off x="3466757" y="5423634"/>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9" name="Oval 47"/>
            <p:cNvSpPr/>
            <p:nvPr/>
          </p:nvSpPr>
          <p:spPr>
            <a:xfrm>
              <a:off x="570423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Oval 48"/>
            <p:cNvSpPr/>
            <p:nvPr/>
          </p:nvSpPr>
          <p:spPr>
            <a:xfrm>
              <a:off x="570423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Oval 49"/>
            <p:cNvSpPr/>
            <p:nvPr/>
          </p:nvSpPr>
          <p:spPr>
            <a:xfrm>
              <a:off x="5704232" y="5395009"/>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 name="Oval 50"/>
            <p:cNvSpPr/>
            <p:nvPr/>
          </p:nvSpPr>
          <p:spPr>
            <a:xfrm>
              <a:off x="336162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Oval 51"/>
            <p:cNvSpPr/>
            <p:nvPr/>
          </p:nvSpPr>
          <p:spPr>
            <a:xfrm>
              <a:off x="336162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Oval 52"/>
            <p:cNvSpPr/>
            <p:nvPr/>
          </p:nvSpPr>
          <p:spPr>
            <a:xfrm>
              <a:off x="3361622" y="5395009"/>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6" name="千图PPT彼岸天：ID 8661124库_组合 1"/>
          <p:cNvGrpSpPr/>
          <p:nvPr>
            <p:custDataLst>
              <p:tags r:id="rId2"/>
            </p:custDataLst>
          </p:nvPr>
        </p:nvGrpSpPr>
        <p:grpSpPr>
          <a:xfrm>
            <a:off x="900788" y="1326660"/>
            <a:ext cx="2477046" cy="403964"/>
            <a:chOff x="1404945" y="1376772"/>
            <a:chExt cx="3302155" cy="538525"/>
          </a:xfrm>
        </p:grpSpPr>
        <p:sp>
          <p:nvSpPr>
            <p:cNvPr id="27" name="Rectangle 19"/>
            <p:cNvSpPr/>
            <p:nvPr/>
          </p:nvSpPr>
          <p:spPr>
            <a:xfrm>
              <a:off x="1404945" y="1376772"/>
              <a:ext cx="3302155" cy="53852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(1)</a:t>
              </a:r>
              <a:r>
                <a:rPr lang="zh-CN" altLang="en-US" b="1" dirty="0">
                  <a:solidFill>
                    <a:schemeClr val="accent5"/>
                  </a:solidFill>
                  <a:latin typeface="微软雅黑" panose="020B0503020204020204" pitchFamily="34" charset="-122"/>
                  <a:ea typeface="微软雅黑" panose="020B0503020204020204" pitchFamily="34" charset="-122"/>
                  <a:cs typeface="+mn-ea"/>
                </a:rPr>
                <a:t>健康</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28" name="Rectangle 20"/>
            <p:cNvSpPr/>
            <p:nvPr/>
          </p:nvSpPr>
          <p:spPr>
            <a:xfrm>
              <a:off x="3932929" y="1376772"/>
              <a:ext cx="774171" cy="538525"/>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69"/>
            <p:cNvSpPr/>
            <p:nvPr/>
          </p:nvSpPr>
          <p:spPr bwMode="auto">
            <a:xfrm>
              <a:off x="4103924" y="1451323"/>
              <a:ext cx="422664" cy="42266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p:spPr>
          <p:txBody>
            <a:bodyPr anchor="ctr"/>
            <a:lstStyle/>
            <a:p>
              <a:pPr algn="ctr"/>
              <a:endParaRPr>
                <a:cs typeface="+mn-ea"/>
                <a:sym typeface="+mn-lt"/>
              </a:endParaRPr>
            </a:p>
          </p:txBody>
        </p:sp>
      </p:grpSp>
      <p:grpSp>
        <p:nvGrpSpPr>
          <p:cNvPr id="30" name="千图PPT彼岸天：ID 8661124库_组合 47"/>
          <p:cNvGrpSpPr/>
          <p:nvPr>
            <p:custDataLst>
              <p:tags r:id="rId3"/>
            </p:custDataLst>
          </p:nvPr>
        </p:nvGrpSpPr>
        <p:grpSpPr>
          <a:xfrm>
            <a:off x="5457628" y="1326660"/>
            <a:ext cx="2477046" cy="403964"/>
            <a:chOff x="7479677" y="1376772"/>
            <a:chExt cx="3302155" cy="538525"/>
          </a:xfrm>
        </p:grpSpPr>
        <p:sp>
          <p:nvSpPr>
            <p:cNvPr id="31" name="Rectangle 4"/>
            <p:cNvSpPr/>
            <p:nvPr/>
          </p:nvSpPr>
          <p:spPr>
            <a:xfrm flipH="1">
              <a:off x="7479677" y="1376772"/>
              <a:ext cx="3302155" cy="538525"/>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(4)</a:t>
              </a:r>
              <a:r>
                <a:rPr lang="zh-CN" altLang="en-US" b="1" dirty="0">
                  <a:solidFill>
                    <a:schemeClr val="accent6"/>
                  </a:solidFill>
                  <a:latin typeface="微软雅黑" panose="020B0503020204020204" pitchFamily="34" charset="-122"/>
                  <a:ea typeface="微软雅黑" panose="020B0503020204020204" pitchFamily="34" charset="-122"/>
                  <a:cs typeface="+mn-ea"/>
                </a:rPr>
                <a:t>年龄</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32" name="Rectangle 5"/>
            <p:cNvSpPr/>
            <p:nvPr/>
          </p:nvSpPr>
          <p:spPr>
            <a:xfrm flipH="1">
              <a:off x="7479677" y="1376772"/>
              <a:ext cx="774171" cy="538525"/>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Freeform: Shape 70"/>
            <p:cNvSpPr/>
            <p:nvPr/>
          </p:nvSpPr>
          <p:spPr bwMode="auto">
            <a:xfrm>
              <a:off x="7672040" y="1458833"/>
              <a:ext cx="422664" cy="422664"/>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p:spPr>
          <p:txBody>
            <a:bodyPr anchor="ctr"/>
            <a:lstStyle/>
            <a:p>
              <a:pPr algn="ctr"/>
              <a:endParaRPr>
                <a:cs typeface="+mn-ea"/>
                <a:sym typeface="+mn-lt"/>
              </a:endParaRPr>
            </a:p>
          </p:txBody>
        </p:sp>
      </p:grpSp>
      <p:grpSp>
        <p:nvGrpSpPr>
          <p:cNvPr id="34" name="千图PPT彼岸天：ID 8661124库_组合 46"/>
          <p:cNvGrpSpPr/>
          <p:nvPr>
            <p:custDataLst>
              <p:tags r:id="rId4"/>
            </p:custDataLst>
          </p:nvPr>
        </p:nvGrpSpPr>
        <p:grpSpPr>
          <a:xfrm>
            <a:off x="5463065" y="2612253"/>
            <a:ext cx="2477046" cy="403964"/>
            <a:chOff x="7486925" y="3090598"/>
            <a:chExt cx="3302155" cy="538525"/>
          </a:xfrm>
        </p:grpSpPr>
        <p:sp>
          <p:nvSpPr>
            <p:cNvPr id="35" name="Rectangle 9"/>
            <p:cNvSpPr/>
            <p:nvPr/>
          </p:nvSpPr>
          <p:spPr>
            <a:xfrm flipH="1">
              <a:off x="7486925" y="3090598"/>
              <a:ext cx="3302155" cy="538525"/>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(5)</a:t>
              </a:r>
              <a:r>
                <a:rPr lang="zh-CN" altLang="en-US" b="1" dirty="0">
                  <a:solidFill>
                    <a:schemeClr val="accent6"/>
                  </a:solidFill>
                  <a:latin typeface="微软雅黑" panose="020B0503020204020204" pitchFamily="34" charset="-122"/>
                  <a:ea typeface="微软雅黑" panose="020B0503020204020204" pitchFamily="34" charset="-122"/>
                  <a:cs typeface="+mn-ea"/>
                </a:rPr>
                <a:t>心理</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37" name="Rectangle 10"/>
            <p:cNvSpPr/>
            <p:nvPr/>
          </p:nvSpPr>
          <p:spPr>
            <a:xfrm flipH="1">
              <a:off x="7486925" y="3090598"/>
              <a:ext cx="774171" cy="538525"/>
            </a:xfrm>
            <a:prstGeom prst="rect">
              <a:avLst/>
            </a:prstGeom>
            <a:solidFill>
              <a:schemeClr val="accent4"/>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Freeform: Shape 71"/>
            <p:cNvSpPr/>
            <p:nvPr/>
          </p:nvSpPr>
          <p:spPr bwMode="auto">
            <a:xfrm>
              <a:off x="7672543" y="3148527"/>
              <a:ext cx="422664" cy="422664"/>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a:cs typeface="+mn-ea"/>
                <a:sym typeface="+mn-lt"/>
              </a:endParaRPr>
            </a:p>
          </p:txBody>
        </p:sp>
      </p:grpSp>
      <p:grpSp>
        <p:nvGrpSpPr>
          <p:cNvPr id="39" name="千图PPT彼岸天：ID 8661124库_组合 43"/>
          <p:cNvGrpSpPr/>
          <p:nvPr>
            <p:custDataLst>
              <p:tags r:id="rId5"/>
            </p:custDataLst>
          </p:nvPr>
        </p:nvGrpSpPr>
        <p:grpSpPr>
          <a:xfrm>
            <a:off x="906225" y="2612253"/>
            <a:ext cx="2477046" cy="403964"/>
            <a:chOff x="1412193" y="3090598"/>
            <a:chExt cx="3302155" cy="538525"/>
          </a:xfrm>
        </p:grpSpPr>
        <p:sp>
          <p:nvSpPr>
            <p:cNvPr id="40" name="Rectangle 24"/>
            <p:cNvSpPr/>
            <p:nvPr/>
          </p:nvSpPr>
          <p:spPr>
            <a:xfrm>
              <a:off x="1412193" y="3090598"/>
              <a:ext cx="3302155" cy="538525"/>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(2)</a:t>
              </a:r>
              <a:r>
                <a:rPr lang="zh-CN" altLang="en-US" b="1" dirty="0">
                  <a:solidFill>
                    <a:schemeClr val="accent5"/>
                  </a:solidFill>
                  <a:latin typeface="微软雅黑" panose="020B0503020204020204" pitchFamily="34" charset="-122"/>
                  <a:ea typeface="微软雅黑" panose="020B0503020204020204" pitchFamily="34" charset="-122"/>
                  <a:cs typeface="+mn-ea"/>
                </a:rPr>
                <a:t>性别</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41" name="Rectangle 25"/>
            <p:cNvSpPr/>
            <p:nvPr/>
          </p:nvSpPr>
          <p:spPr>
            <a:xfrm>
              <a:off x="3940177" y="3090598"/>
              <a:ext cx="774171" cy="538525"/>
            </a:xfrm>
            <a:prstGeom prst="rect">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 name="Freeform: Shape 72"/>
            <p:cNvSpPr/>
            <p:nvPr/>
          </p:nvSpPr>
          <p:spPr bwMode="auto">
            <a:xfrm>
              <a:off x="4103924" y="3148527"/>
              <a:ext cx="422664" cy="422664"/>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p:spPr>
          <p:txBody>
            <a:bodyPr anchor="ctr"/>
            <a:lstStyle/>
            <a:p>
              <a:pPr algn="ctr"/>
              <a:endParaRPr>
                <a:cs typeface="+mn-ea"/>
                <a:sym typeface="+mn-lt"/>
              </a:endParaRPr>
            </a:p>
          </p:txBody>
        </p:sp>
      </p:grpSp>
      <p:grpSp>
        <p:nvGrpSpPr>
          <p:cNvPr id="44" name="千图PPT彼岸天：ID 8661124库_组合 45"/>
          <p:cNvGrpSpPr/>
          <p:nvPr>
            <p:custDataLst>
              <p:tags r:id="rId6"/>
            </p:custDataLst>
          </p:nvPr>
        </p:nvGrpSpPr>
        <p:grpSpPr>
          <a:xfrm>
            <a:off x="5463065" y="3920883"/>
            <a:ext cx="2477046" cy="403964"/>
            <a:chOff x="7486925" y="4835135"/>
            <a:chExt cx="3302155" cy="538525"/>
          </a:xfrm>
        </p:grpSpPr>
        <p:sp>
          <p:nvSpPr>
            <p:cNvPr id="45" name="Rectangle 14"/>
            <p:cNvSpPr/>
            <p:nvPr/>
          </p:nvSpPr>
          <p:spPr>
            <a:xfrm flipH="1">
              <a:off x="7486925" y="4835135"/>
              <a:ext cx="3302155" cy="538525"/>
            </a:xfrm>
            <a:prstGeom prst="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(6)</a:t>
              </a:r>
              <a:r>
                <a:rPr lang="zh-CN" altLang="en-US" b="1" dirty="0">
                  <a:solidFill>
                    <a:schemeClr val="accent6"/>
                  </a:solidFill>
                  <a:latin typeface="微软雅黑" panose="020B0503020204020204" pitchFamily="34" charset="-122"/>
                  <a:ea typeface="微软雅黑" panose="020B0503020204020204" pitchFamily="34" charset="-122"/>
                  <a:cs typeface="+mn-ea"/>
                </a:rPr>
                <a:t>家庭</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46" name="Rectangle 15"/>
            <p:cNvSpPr/>
            <p:nvPr/>
          </p:nvSpPr>
          <p:spPr>
            <a:xfrm flipH="1">
              <a:off x="7486925" y="4835135"/>
              <a:ext cx="774171" cy="538525"/>
            </a:xfrm>
            <a:prstGeom prst="rect">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Freeform: Shape 73"/>
            <p:cNvSpPr/>
            <p:nvPr/>
          </p:nvSpPr>
          <p:spPr bwMode="auto">
            <a:xfrm>
              <a:off x="7674949" y="4881453"/>
              <a:ext cx="419755" cy="419755"/>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p:spPr>
          <p:txBody>
            <a:bodyPr anchor="ctr"/>
            <a:lstStyle/>
            <a:p>
              <a:pPr algn="ctr"/>
              <a:endParaRPr>
                <a:cs typeface="+mn-ea"/>
                <a:sym typeface="+mn-lt"/>
              </a:endParaRPr>
            </a:p>
          </p:txBody>
        </p:sp>
      </p:grpSp>
      <p:grpSp>
        <p:nvGrpSpPr>
          <p:cNvPr id="48" name="千图PPT彼岸天：ID 8661124库_组合 44"/>
          <p:cNvGrpSpPr/>
          <p:nvPr>
            <p:custDataLst>
              <p:tags r:id="rId7"/>
            </p:custDataLst>
          </p:nvPr>
        </p:nvGrpSpPr>
        <p:grpSpPr>
          <a:xfrm>
            <a:off x="906225" y="3920883"/>
            <a:ext cx="2477046" cy="403964"/>
            <a:chOff x="1412193" y="4835135"/>
            <a:chExt cx="3302155" cy="538525"/>
          </a:xfrm>
        </p:grpSpPr>
        <p:sp>
          <p:nvSpPr>
            <p:cNvPr id="49" name="Rectangle 29"/>
            <p:cNvSpPr/>
            <p:nvPr/>
          </p:nvSpPr>
          <p:spPr>
            <a:xfrm>
              <a:off x="1412193" y="4835135"/>
              <a:ext cx="3302155" cy="538525"/>
            </a:xfrm>
            <a:prstGeom prst="rect">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(3)</a:t>
              </a:r>
              <a:r>
                <a:rPr lang="zh-CN" altLang="en-US" b="1" dirty="0">
                  <a:solidFill>
                    <a:schemeClr val="accent5"/>
                  </a:solidFill>
                  <a:latin typeface="微软雅黑" panose="020B0503020204020204" pitchFamily="34" charset="-122"/>
                  <a:ea typeface="微软雅黑" panose="020B0503020204020204" pitchFamily="34" charset="-122"/>
                  <a:cs typeface="+mn-ea"/>
                </a:rPr>
                <a:t>教育</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0" name="Rectangle 30"/>
            <p:cNvSpPr/>
            <p:nvPr/>
          </p:nvSpPr>
          <p:spPr>
            <a:xfrm>
              <a:off x="3940177" y="4835135"/>
              <a:ext cx="774171" cy="538525"/>
            </a:xfrm>
            <a:prstGeom prst="rect">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1" name="Freeform: Shape 75"/>
            <p:cNvSpPr/>
            <p:nvPr/>
          </p:nvSpPr>
          <p:spPr bwMode="auto">
            <a:xfrm>
              <a:off x="4108183" y="4884292"/>
              <a:ext cx="414021" cy="414021"/>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cs typeface="+mn-ea"/>
                <a:sym typeface="+mn-lt"/>
              </a:endParaRPr>
            </a:p>
          </p:txBody>
        </p:sp>
      </p:grpSp>
      <p:sp>
        <p:nvSpPr>
          <p:cNvPr id="52" name="išľíďè"/>
          <p:cNvSpPr/>
          <p:nvPr/>
        </p:nvSpPr>
        <p:spPr bwMode="auto">
          <a:xfrm>
            <a:off x="807364" y="1775276"/>
            <a:ext cx="2663894" cy="77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健康的身体是职业生涯成功的首要条件，健康条件有时会限制个体进行职业选择或职业流动。</a:t>
            </a:r>
            <a:endParaRPr lang="zh-CN" altLang="en-US" sz="1400" dirty="0">
              <a:solidFill>
                <a:schemeClr val="bg2">
                  <a:lumMod val="10000"/>
                </a:schemeClr>
              </a:solidFill>
              <a:cs typeface="+mn-ea"/>
              <a:sym typeface="+mn-lt"/>
            </a:endParaRPr>
          </a:p>
        </p:txBody>
      </p:sp>
      <p:sp>
        <p:nvSpPr>
          <p:cNvPr id="53" name="išľíďè"/>
          <p:cNvSpPr/>
          <p:nvPr/>
        </p:nvSpPr>
        <p:spPr bwMode="auto">
          <a:xfrm>
            <a:off x="837355" y="3082597"/>
            <a:ext cx="2526485" cy="856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生产方式的改变使得职业的性别色彩逐步淡化，但是在某些方面还存在差异。</a:t>
            </a:r>
            <a:endParaRPr lang="zh-CN" altLang="en-US" sz="1400" dirty="0">
              <a:solidFill>
                <a:schemeClr val="bg2">
                  <a:lumMod val="10000"/>
                </a:schemeClr>
              </a:solidFill>
              <a:cs typeface="+mn-ea"/>
              <a:sym typeface="+mn-lt"/>
            </a:endParaRPr>
          </a:p>
        </p:txBody>
      </p:sp>
      <p:sp>
        <p:nvSpPr>
          <p:cNvPr id="54" name="išľíďè"/>
          <p:cNvSpPr/>
          <p:nvPr/>
        </p:nvSpPr>
        <p:spPr bwMode="auto">
          <a:xfrm>
            <a:off x="886880" y="4369199"/>
            <a:ext cx="2663894" cy="72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一个人的受教育程度和水平，直接影响其职业选择的方向和成功率。</a:t>
            </a:r>
            <a:endParaRPr lang="zh-CN" altLang="en-US" sz="1400" dirty="0">
              <a:solidFill>
                <a:schemeClr val="bg2">
                  <a:lumMod val="10000"/>
                </a:schemeClr>
              </a:solidFill>
              <a:cs typeface="+mn-ea"/>
              <a:sym typeface="+mn-lt"/>
            </a:endParaRPr>
          </a:p>
        </p:txBody>
      </p:sp>
      <p:sp>
        <p:nvSpPr>
          <p:cNvPr id="55" name="išľíďè"/>
          <p:cNvSpPr/>
          <p:nvPr/>
        </p:nvSpPr>
        <p:spPr bwMode="auto">
          <a:xfrm>
            <a:off x="5390331" y="1773356"/>
            <a:ext cx="2687772" cy="66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年龄与职业发展关系密切。职业机会随着年龄的增长呈减少趋势，年龄优势只体现在某个特定阶段。</a:t>
            </a:r>
            <a:endParaRPr lang="zh-CN" altLang="en-US" sz="1400" dirty="0">
              <a:solidFill>
                <a:schemeClr val="bg2">
                  <a:lumMod val="10000"/>
                </a:schemeClr>
              </a:solidFill>
              <a:cs typeface="+mn-ea"/>
              <a:sym typeface="+mn-lt"/>
            </a:endParaRPr>
          </a:p>
        </p:txBody>
      </p:sp>
      <p:sp>
        <p:nvSpPr>
          <p:cNvPr id="56" name="išľíďè"/>
          <p:cNvSpPr/>
          <p:nvPr/>
        </p:nvSpPr>
        <p:spPr bwMode="auto">
          <a:xfrm>
            <a:off x="5417108" y="3005073"/>
            <a:ext cx="2650604" cy="88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心理是影响职业发展的重要因素。如果做与自己个性特征不吻合的工作，个体容易觉得自己的活力被束缚，思想被禁锢。</a:t>
            </a:r>
            <a:endParaRPr lang="zh-CN" altLang="en-US" sz="1400" dirty="0">
              <a:solidFill>
                <a:schemeClr val="bg2">
                  <a:lumMod val="10000"/>
                </a:schemeClr>
              </a:solidFill>
              <a:cs typeface="+mn-ea"/>
              <a:sym typeface="+mn-lt"/>
            </a:endParaRPr>
          </a:p>
        </p:txBody>
      </p:sp>
      <p:sp>
        <p:nvSpPr>
          <p:cNvPr id="57" name="išľíďè"/>
          <p:cNvSpPr/>
          <p:nvPr/>
        </p:nvSpPr>
        <p:spPr bwMode="auto">
          <a:xfrm>
            <a:off x="5382475" y="4368327"/>
            <a:ext cx="2578164"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职业发展与个体自身的成长环境和家庭环境关系密切。</a:t>
            </a:r>
            <a:endParaRPr lang="zh-CN" altLang="en-US" sz="1400" dirty="0">
              <a:solidFill>
                <a:schemeClr val="bg2">
                  <a:lumMod val="10000"/>
                </a:schemeClr>
              </a:solidFill>
              <a:cs typeface="+mn-ea"/>
              <a:sym typeface="+mn-lt"/>
            </a:endParaRPr>
          </a:p>
        </p:txBody>
      </p:sp>
      <p:sp>
        <p:nvSpPr>
          <p:cNvPr id="58" name="文本框 57"/>
          <p:cNvSpPr txBox="1"/>
          <p:nvPr/>
        </p:nvSpPr>
        <p:spPr>
          <a:xfrm>
            <a:off x="467828" y="628336"/>
            <a:ext cx="4154955" cy="398780"/>
          </a:xfrm>
          <a:prstGeom prst="rect">
            <a:avLst/>
          </a:prstGeom>
          <a:noFill/>
        </p:spPr>
        <p:txBody>
          <a:bodyPr wrap="square" rtlCol="0">
            <a:spAutoFit/>
          </a:bodyPr>
          <a:lstStyle/>
          <a:p>
            <a:pPr algn="l"/>
            <a:r>
              <a:rPr lang="en-US" altLang="zh-CN" sz="2000" dirty="0"/>
              <a:t> </a:t>
            </a:r>
            <a:r>
              <a:rPr lang="en-US" altLang="zh-CN" sz="2000" b="1" dirty="0">
                <a:latin typeface="微软雅黑" panose="020B0503020204020204" pitchFamily="34" charset="-122"/>
                <a:ea typeface="微软雅黑" panose="020B0503020204020204" pitchFamily="34" charset="-122"/>
                <a:sym typeface="+mn-ea"/>
              </a:rPr>
              <a:t>1.</a:t>
            </a:r>
            <a:r>
              <a:rPr lang="zh-CN" altLang="en-US" sz="2000" b="1" dirty="0">
                <a:latin typeface="微软雅黑" panose="020B0503020204020204" pitchFamily="34" charset="-122"/>
                <a:ea typeface="微软雅黑" panose="020B0503020204020204" pitchFamily="34" charset="-122"/>
              </a:rPr>
              <a:t>自身因素</a:t>
            </a:r>
            <a:endParaRPr lang="zh-HK" altLang="en-US" sz="2000" b="1" dirty="0">
              <a:latin typeface="微软雅黑" panose="020B0503020204020204" pitchFamily="34" charset="-122"/>
              <a:ea typeface="微软雅黑" panose="020B0503020204020204" pitchFamily="34" charset="-122"/>
            </a:endParaRPr>
          </a:p>
        </p:txBody>
      </p:sp>
      <p:sp>
        <p:nvSpPr>
          <p:cNvPr id="59" name="等腰三角形 5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8"/>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wipe(down)">
                                      <p:cBhvr>
                                        <p:cTn id="10" dur="500"/>
                                        <p:tgtEl>
                                          <p:spTgt spid="5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down)">
                                      <p:cBhvr>
                                        <p:cTn id="13" dur="500"/>
                                        <p:tgtEl>
                                          <p:spTgt spid="5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500"/>
                                        <p:tgtEl>
                                          <p:spTgt spid="5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nvSpPr>
        <p:spPr bwMode="auto">
          <a:xfrm>
            <a:off x="4952104" y="1767081"/>
            <a:ext cx="4102300" cy="94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指在一定时间内各种不同职业对劳动者的需求量。可以鼓励和强化劳动者原有的职业倾向，抑制和打消劳动者不现实的设想，或者诱导劳动者产生新的职业期望。</a:t>
            </a:r>
            <a:endParaRPr lang="en-US" altLang="zh-CN" sz="1400" dirty="0">
              <a:latin typeface="楷体" panose="02010609060101010101" pitchFamily="49" charset="-122"/>
              <a:ea typeface="楷体" panose="02010609060101010101" pitchFamily="49" charset="-122"/>
            </a:endParaRPr>
          </a:p>
        </p:txBody>
      </p:sp>
      <p:sp>
        <p:nvSpPr>
          <p:cNvPr id="33" name="iSlíďè"/>
          <p:cNvSpPr txBox="1"/>
          <p:nvPr/>
        </p:nvSpPr>
        <p:spPr bwMode="auto">
          <a:xfrm>
            <a:off x="4952104" y="1466549"/>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职业需求</a:t>
            </a:r>
            <a:endParaRPr lang="zh-CN" altLang="en-US" sz="1200" b="1" dirty="0">
              <a:solidFill>
                <a:srgbClr val="F8F8F8">
                  <a:lumMod val="10000"/>
                </a:srgbClr>
              </a:solidFill>
              <a:latin typeface="微软雅黑" panose="020B0503020204020204" pitchFamily="34" charset="-122"/>
              <a:ea typeface="微软雅黑" panose="020B0503020204020204" pitchFamily="34" charset="-122"/>
              <a:cs typeface="+mn-ea"/>
              <a:sym typeface="+mn-lt"/>
            </a:endParaRPr>
          </a:p>
        </p:txBody>
      </p:sp>
      <p:sp>
        <p:nvSpPr>
          <p:cNvPr id="34" name="išľíďè"/>
          <p:cNvSpPr/>
          <p:nvPr/>
        </p:nvSpPr>
        <p:spPr bwMode="auto">
          <a:xfrm>
            <a:off x="4948573" y="2999937"/>
            <a:ext cx="4102299" cy="70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在社会习俗、职业传统、社会舆论等因素的影响下，根据职业的社会功能、报酬、晋升机遇、工作条件及职业需求等要素对职业进行的排序。</a:t>
            </a:r>
            <a:endParaRPr lang="en-US" altLang="zh-CN" sz="1400" dirty="0">
              <a:latin typeface="楷体" panose="02010609060101010101" pitchFamily="49" charset="-122"/>
              <a:ea typeface="楷体" panose="02010609060101010101" pitchFamily="49" charset="-122"/>
            </a:endParaRPr>
          </a:p>
        </p:txBody>
      </p:sp>
      <p:sp>
        <p:nvSpPr>
          <p:cNvPr id="35" name="iSlíďè"/>
          <p:cNvSpPr txBox="1"/>
          <p:nvPr/>
        </p:nvSpPr>
        <p:spPr bwMode="auto">
          <a:xfrm>
            <a:off x="4952104" y="2684820"/>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职业声望</a:t>
            </a:r>
            <a:endParaRPr lang="zh-CN" altLang="en-US" b="1" dirty="0">
              <a:latin typeface="微软雅黑" panose="020B0503020204020204" pitchFamily="34" charset="-122"/>
              <a:ea typeface="微软雅黑" panose="020B0503020204020204" pitchFamily="34" charset="-122"/>
              <a:sym typeface="+mn-lt"/>
            </a:endParaRPr>
          </a:p>
        </p:txBody>
      </p:sp>
      <p:sp>
        <p:nvSpPr>
          <p:cNvPr id="37" name="išľíďè"/>
          <p:cNvSpPr/>
          <p:nvPr/>
        </p:nvSpPr>
        <p:spPr bwMode="auto">
          <a:xfrm>
            <a:off x="4952104" y="4024074"/>
            <a:ext cx="3927020" cy="917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要对行业发展状况进行分析，首先应了解自己现在从事行业的类别、特征和发展趋势。对行业发展前景进行预测要考虑两个方面，即行业自身的生命力和国家对该行业的政策。</a:t>
            </a:r>
            <a:endParaRPr lang="zh-CN" altLang="en-US" sz="1400" dirty="0">
              <a:solidFill>
                <a:srgbClr val="F8F8F8">
                  <a:lumMod val="10000"/>
                </a:srgbClr>
              </a:solidFill>
              <a:cs typeface="+mn-ea"/>
              <a:sym typeface="+mn-lt"/>
            </a:endParaRPr>
          </a:p>
        </p:txBody>
      </p:sp>
      <p:sp>
        <p:nvSpPr>
          <p:cNvPr id="38" name="iSlíďè"/>
          <p:cNvSpPr txBox="1"/>
          <p:nvPr/>
        </p:nvSpPr>
        <p:spPr bwMode="auto">
          <a:xfrm>
            <a:off x="4924238" y="371813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行业发展状况与发展前景</a:t>
            </a:r>
            <a:endParaRPr lang="zh-CN" altLang="en-US" b="1" dirty="0">
              <a:latin typeface="微软雅黑" panose="020B0503020204020204" pitchFamily="34" charset="-122"/>
              <a:ea typeface="微软雅黑" panose="020B0503020204020204" pitchFamily="34" charset="-122"/>
              <a:sym typeface="+mn-lt"/>
            </a:endParaRPr>
          </a:p>
        </p:txBody>
      </p:sp>
      <p:sp>
        <p:nvSpPr>
          <p:cNvPr id="39" name="文本框 38"/>
          <p:cNvSpPr txBox="1"/>
          <p:nvPr/>
        </p:nvSpPr>
        <p:spPr>
          <a:xfrm>
            <a:off x="251928" y="484191"/>
            <a:ext cx="4154955" cy="398780"/>
          </a:xfrm>
          <a:prstGeom prst="rect">
            <a:avLst/>
          </a:prstGeom>
          <a:noFill/>
        </p:spPr>
        <p:txBody>
          <a:bodyPr wrap="square" rtlCol="0">
            <a:spAutoFit/>
          </a:bodyPr>
          <a:lstStyle/>
          <a:p>
            <a:pPr algn="l"/>
            <a:r>
              <a:rPr lang="en-US" altLang="zh-CN" sz="2000" b="1" dirty="0">
                <a:latin typeface="微软雅黑" panose="020B0503020204020204" pitchFamily="34" charset="-122"/>
                <a:ea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rPr>
              <a:t>职业因素</a:t>
            </a:r>
            <a:endParaRPr lang="zh-HK" altLang="en-US" sz="20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2"/>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09344" y="985001"/>
            <a:ext cx="2223287" cy="41818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经济发展水平</a:t>
            </a:r>
            <a:endParaRPr lang="zh-CN" altLang="en-US" sz="16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 name="椭圆 4"/>
          <p:cNvSpPr/>
          <p:nvPr/>
        </p:nvSpPr>
        <p:spPr>
          <a:xfrm>
            <a:off x="3235932" y="2167286"/>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环</a:t>
            </a:r>
            <a:endParaRPr lang="zh-CN" altLang="en-US" sz="2100" dirty="0">
              <a:solidFill>
                <a:prstClr val="white"/>
              </a:solidFill>
              <a:cs typeface="+mn-ea"/>
              <a:sym typeface="+mn-lt"/>
            </a:endParaRPr>
          </a:p>
        </p:txBody>
      </p:sp>
      <p:sp>
        <p:nvSpPr>
          <p:cNvPr id="6" name="椭圆 5"/>
          <p:cNvSpPr/>
          <p:nvPr/>
        </p:nvSpPr>
        <p:spPr>
          <a:xfrm>
            <a:off x="3800485" y="2167286"/>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境</a:t>
            </a:r>
            <a:endParaRPr lang="zh-CN" altLang="en-US" sz="2100" dirty="0">
              <a:solidFill>
                <a:prstClr val="white"/>
              </a:solidFill>
              <a:cs typeface="+mn-ea"/>
              <a:sym typeface="+mn-lt"/>
            </a:endParaRPr>
          </a:p>
        </p:txBody>
      </p:sp>
      <p:sp>
        <p:nvSpPr>
          <p:cNvPr id="7" name="椭圆 6"/>
          <p:cNvSpPr/>
          <p:nvPr/>
        </p:nvSpPr>
        <p:spPr>
          <a:xfrm>
            <a:off x="4365038" y="2167286"/>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因</a:t>
            </a:r>
            <a:endParaRPr lang="zh-CN" altLang="en-US" sz="2100" dirty="0">
              <a:solidFill>
                <a:prstClr val="white"/>
              </a:solidFill>
              <a:cs typeface="+mn-ea"/>
              <a:sym typeface="+mn-lt"/>
            </a:endParaRPr>
          </a:p>
        </p:txBody>
      </p:sp>
      <p:sp>
        <p:nvSpPr>
          <p:cNvPr id="8" name="椭圆 7"/>
          <p:cNvSpPr/>
          <p:nvPr/>
        </p:nvSpPr>
        <p:spPr>
          <a:xfrm>
            <a:off x="4929591" y="2167286"/>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素</a:t>
            </a:r>
            <a:endParaRPr lang="zh-CN" altLang="en-US" sz="2100" dirty="0">
              <a:solidFill>
                <a:prstClr val="white"/>
              </a:solidFill>
              <a:cs typeface="+mn-ea"/>
              <a:sym typeface="+mn-lt"/>
            </a:endParaRPr>
          </a:p>
        </p:txBody>
      </p:sp>
      <p:cxnSp>
        <p:nvCxnSpPr>
          <p:cNvPr id="9" name="直接连接符 8"/>
          <p:cNvCxnSpPr/>
          <p:nvPr/>
        </p:nvCxnSpPr>
        <p:spPr>
          <a:xfrm>
            <a:off x="4428778" y="1060376"/>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909343" y="2513348"/>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851878" y="2513348"/>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28778" y="3141692"/>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sp>
        <p:nvSpPr>
          <p:cNvPr id="20" name="išľíďè"/>
          <p:cNvSpPr/>
          <p:nvPr/>
        </p:nvSpPr>
        <p:spPr bwMode="auto">
          <a:xfrm>
            <a:off x="904895" y="1416249"/>
            <a:ext cx="2223287" cy="97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经济发展水平较高的地区，有利于个人的职业发展；反之，个人的职业发展就会受到的限制。</a:t>
            </a:r>
            <a:endParaRPr lang="zh-CN" altLang="en-US" sz="1400" dirty="0">
              <a:solidFill>
                <a:srgbClr val="F8F8F8">
                  <a:lumMod val="10000"/>
                </a:srgbClr>
              </a:solidFill>
              <a:cs typeface="+mn-ea"/>
              <a:sym typeface="+mn-lt"/>
            </a:endParaRPr>
          </a:p>
        </p:txBody>
      </p:sp>
      <p:sp>
        <p:nvSpPr>
          <p:cNvPr id="22" name="išľíďè"/>
          <p:cNvSpPr/>
          <p:nvPr/>
        </p:nvSpPr>
        <p:spPr bwMode="auto">
          <a:xfrm>
            <a:off x="6156971" y="1403184"/>
            <a:ext cx="2561456" cy="114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对某种职业的利好政策会引导个体选择从事该种职业，对个体职业发展产生推动作用；但是政治制度和氛围还会影响到经济体制。</a:t>
            </a:r>
            <a:endParaRPr lang="en-US" altLang="zh-CN" sz="1400" dirty="0">
              <a:latin typeface="楷体" panose="02010609060101010101" pitchFamily="49" charset="-122"/>
              <a:ea typeface="楷体" panose="02010609060101010101" pitchFamily="49" charset="-122"/>
            </a:endParaRPr>
          </a:p>
        </p:txBody>
      </p:sp>
      <p:sp>
        <p:nvSpPr>
          <p:cNvPr id="23" name="išľíďè"/>
          <p:cNvSpPr/>
          <p:nvPr/>
        </p:nvSpPr>
        <p:spPr bwMode="auto">
          <a:xfrm>
            <a:off x="833313" y="2561106"/>
            <a:ext cx="2366449" cy="9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好的社会文化环境下，个体可以为以后的职业发展打下良好的基础；反之，则会对个体的职业发展造成障碍。</a:t>
            </a:r>
            <a:endParaRPr lang="zh-CN" altLang="en-US" sz="1400" dirty="0">
              <a:solidFill>
                <a:srgbClr val="F8F8F8">
                  <a:lumMod val="10000"/>
                </a:srgbClr>
              </a:solidFill>
              <a:cs typeface="+mn-ea"/>
              <a:sym typeface="+mn-lt"/>
            </a:endParaRPr>
          </a:p>
        </p:txBody>
      </p:sp>
      <p:sp>
        <p:nvSpPr>
          <p:cNvPr id="24" name="išľíďè"/>
          <p:cNvSpPr/>
          <p:nvPr/>
        </p:nvSpPr>
        <p:spPr bwMode="auto">
          <a:xfrm>
            <a:off x="6156971" y="2548161"/>
            <a:ext cx="2493442" cy="100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对大多数人而言，思想的发展、成熟是在职业发展的过程中完成的，所以社会价值观念必然会对个体的职业发展产生影响。</a:t>
            </a:r>
            <a:endParaRPr lang="zh-CN" altLang="en-US" sz="1400" dirty="0">
              <a:solidFill>
                <a:srgbClr val="F8F8F8">
                  <a:lumMod val="10000"/>
                </a:srgbClr>
              </a:solidFill>
              <a:cs typeface="+mn-ea"/>
              <a:sym typeface="+mn-lt"/>
            </a:endParaRPr>
          </a:p>
        </p:txBody>
      </p:sp>
      <p:sp>
        <p:nvSpPr>
          <p:cNvPr id="29" name="圆角矩形 2"/>
          <p:cNvSpPr/>
          <p:nvPr/>
        </p:nvSpPr>
        <p:spPr>
          <a:xfrm>
            <a:off x="909342" y="3587904"/>
            <a:ext cx="2223289" cy="41818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社会文化环境</a:t>
            </a:r>
            <a:endParaRPr lang="zh-CN" altLang="en-US" b="1" dirty="0">
              <a:latin typeface="微软雅黑" panose="020B0503020204020204" pitchFamily="34" charset="-122"/>
              <a:ea typeface="微软雅黑" panose="020B0503020204020204" pitchFamily="34" charset="-122"/>
              <a:sym typeface="+mn-lt"/>
            </a:endParaRPr>
          </a:p>
        </p:txBody>
      </p:sp>
      <p:sp>
        <p:nvSpPr>
          <p:cNvPr id="30" name="圆角矩形 2"/>
          <p:cNvSpPr/>
          <p:nvPr/>
        </p:nvSpPr>
        <p:spPr>
          <a:xfrm>
            <a:off x="6244885" y="985766"/>
            <a:ext cx="2223287" cy="41818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政治制度和氛围</a:t>
            </a:r>
            <a:endParaRPr lang="zh-CN" altLang="en-US" b="1" dirty="0">
              <a:latin typeface="微软雅黑" panose="020B0503020204020204" pitchFamily="34" charset="-122"/>
              <a:ea typeface="微软雅黑" panose="020B0503020204020204" pitchFamily="34" charset="-122"/>
              <a:sym typeface="+mn-lt"/>
            </a:endParaRPr>
          </a:p>
        </p:txBody>
      </p:sp>
      <p:sp>
        <p:nvSpPr>
          <p:cNvPr id="31" name="圆角矩形 2"/>
          <p:cNvSpPr/>
          <p:nvPr/>
        </p:nvSpPr>
        <p:spPr>
          <a:xfrm>
            <a:off x="6232751" y="3587904"/>
            <a:ext cx="2223287" cy="41818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(4)</a:t>
            </a:r>
            <a:r>
              <a:rPr lang="zh-CN" altLang="en-US" b="1" dirty="0">
                <a:latin typeface="微软雅黑" panose="020B0503020204020204" pitchFamily="34" charset="-122"/>
                <a:ea typeface="微软雅黑" panose="020B0503020204020204" pitchFamily="34" charset="-122"/>
              </a:rPr>
              <a:t>社会价值观念</a:t>
            </a:r>
            <a:endParaRPr lang="zh-CN" altLang="en-US" b="1" dirty="0">
              <a:latin typeface="微软雅黑" panose="020B0503020204020204" pitchFamily="34" charset="-122"/>
              <a:ea typeface="微软雅黑" panose="020B0503020204020204" pitchFamily="34" charset="-122"/>
              <a:sym typeface="+mn-lt"/>
            </a:endParaRPr>
          </a:p>
        </p:txBody>
      </p:sp>
      <p:sp>
        <p:nvSpPr>
          <p:cNvPr id="18" name="文本框 17"/>
          <p:cNvSpPr txBox="1"/>
          <p:nvPr/>
        </p:nvSpPr>
        <p:spPr>
          <a:xfrm>
            <a:off x="756118" y="339411"/>
            <a:ext cx="4154955" cy="398780"/>
          </a:xfrm>
          <a:prstGeom prst="rect">
            <a:avLst/>
          </a:prstGeom>
          <a:noFill/>
        </p:spPr>
        <p:txBody>
          <a:bodyPr wrap="square" rtlCol="0">
            <a:spAutoFit/>
          </a:bodyPr>
          <a:lstStyle/>
          <a:p>
            <a:pPr algn="l"/>
            <a:r>
              <a:rPr lang="en-US" altLang="zh-CN" sz="2000" b="1" dirty="0">
                <a:latin typeface="微软雅黑" panose="020B0503020204020204" pitchFamily="34" charset="-122"/>
                <a:ea typeface="微软雅黑" panose="020B0503020204020204" pitchFamily="34" charset="-122"/>
              </a:rPr>
              <a:t>3.</a:t>
            </a:r>
            <a:r>
              <a:rPr lang="zh-CN" altLang="en-US" sz="2000" b="1" dirty="0">
                <a:latin typeface="微软雅黑" panose="020B0503020204020204" pitchFamily="34" charset="-122"/>
                <a:ea typeface="微软雅黑" panose="020B0503020204020204" pitchFamily="34" charset="-122"/>
              </a:rPr>
              <a:t>环境因素</a:t>
            </a:r>
            <a:endParaRPr lang="zh-HK" altLang="en-US" sz="2000" b="1" dirty="0">
              <a:latin typeface="微软雅黑" panose="020B0503020204020204" pitchFamily="34" charset="-122"/>
              <a:ea typeface="微软雅黑" panose="020B0503020204020204" pitchFamily="34" charset="-122"/>
            </a:endParaRPr>
          </a:p>
        </p:txBody>
      </p:sp>
      <p:sp>
        <p:nvSpPr>
          <p:cNvPr id="21" name="等腰三角形 2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par>
                                <p:cTn id="31" presetID="22" presetClass="entr" presetSubtype="8"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22" presetClass="entr" presetSubtype="2"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childTnLst>
                                </p:cTn>
                              </p:par>
                              <p:par>
                                <p:cTn id="40" presetID="35" presetClass="path" presetSubtype="0" accel="10000" decel="90000" fill="hold" grpId="1" nodeType="withEffect">
                                  <p:stCondLst>
                                    <p:cond delay="0"/>
                                  </p:stCondLst>
                                  <p:childTnLst>
                                    <p:animMotion origin="layout" path="M 1.41816E-6 2.84789E-6 L 0.0519 2.84789E-6 " pathEditMode="relative" rAng="0" ptsTypes="AA">
                                      <p:cBhvr>
                                        <p:cTn id="41" dur="1000" spd="-100000" fill="hold"/>
                                        <p:tgtEl>
                                          <p:spTgt spid="3"/>
                                        </p:tgtEl>
                                        <p:attrNameLst>
                                          <p:attrName>ppt_x</p:attrName>
                                          <p:attrName>ppt_y</p:attrName>
                                        </p:attrNameLst>
                                      </p:cBhvr>
                                      <p:rCtr x="2586" y="0"/>
                                    </p:animMotion>
                                  </p:childTnLst>
                                </p:cTn>
                              </p:par>
                              <p:par>
                                <p:cTn id="42" presetID="2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down)">
                                      <p:cBhvr>
                                        <p:cTn id="44" dur="500"/>
                                        <p:tgtEl>
                                          <p:spTgt spid="20"/>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down)">
                                      <p:cBhvr>
                                        <p:cTn id="47" dur="500"/>
                                        <p:tgtEl>
                                          <p:spTgt spid="22"/>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000"/>
                                        <p:tgtEl>
                                          <p:spTgt spid="29"/>
                                        </p:tgtEl>
                                      </p:cBhvr>
                                    </p:animEffect>
                                  </p:childTnLst>
                                </p:cTn>
                              </p:par>
                              <p:par>
                                <p:cTn id="57" presetID="35" presetClass="path" presetSubtype="0" accel="10000" decel="90000" fill="hold" grpId="1" nodeType="withEffect">
                                  <p:stCondLst>
                                    <p:cond delay="0"/>
                                  </p:stCondLst>
                                  <p:childTnLst>
                                    <p:animMotion origin="layout" path="M 1.41816E-6 -3.81364E-6 L 0.0519 -3.81364E-6 " pathEditMode="relative" rAng="0" ptsTypes="AA">
                                      <p:cBhvr>
                                        <p:cTn id="58" dur="1000" spd="-100000" fill="hold"/>
                                        <p:tgtEl>
                                          <p:spTgt spid="29"/>
                                        </p:tgtEl>
                                        <p:attrNameLst>
                                          <p:attrName>ppt_x</p:attrName>
                                          <p:attrName>ppt_y</p:attrName>
                                        </p:attrNameLst>
                                      </p:cBhvr>
                                      <p:rCtr x="2586" y="0"/>
                                    </p:animMotion>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childTnLst>
                                </p:cTn>
                              </p:par>
                              <p:par>
                                <p:cTn id="62" presetID="35" presetClass="path" presetSubtype="0" accel="10000" decel="90000" fill="hold" grpId="1" nodeType="withEffect">
                                  <p:stCondLst>
                                    <p:cond delay="0"/>
                                  </p:stCondLst>
                                  <p:childTnLst>
                                    <p:animMotion origin="layout" path="M -4.24058E-6 2.84789E-6 L 0.0519 2.84789E-6 " pathEditMode="relative" rAng="0" ptsTypes="AA">
                                      <p:cBhvr>
                                        <p:cTn id="63" dur="1000" spd="-100000" fill="hold"/>
                                        <p:tgtEl>
                                          <p:spTgt spid="30"/>
                                        </p:tgtEl>
                                        <p:attrNameLst>
                                          <p:attrName>ppt_x</p:attrName>
                                          <p:attrName>ppt_y</p:attrName>
                                        </p:attrNameLst>
                                      </p:cBhvr>
                                      <p:rCtr x="2586" y="0"/>
                                    </p:animMotion>
                                  </p:childTnLst>
                                </p:cTn>
                              </p:par>
                              <p:par>
                                <p:cTn id="64" presetID="10"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1000"/>
                                        <p:tgtEl>
                                          <p:spTgt spid="31"/>
                                        </p:tgtEl>
                                      </p:cBhvr>
                                    </p:animEffect>
                                  </p:childTnLst>
                                </p:cTn>
                              </p:par>
                              <p:par>
                                <p:cTn id="67" presetID="35" presetClass="path" presetSubtype="0" accel="10000" decel="90000" fill="hold" grpId="1" nodeType="withEffect">
                                  <p:stCondLst>
                                    <p:cond delay="0"/>
                                  </p:stCondLst>
                                  <p:childTnLst>
                                    <p:animMotion origin="layout" path="M 4.40722E-6 -3.81364E-6 L 0.0519 -3.81364E-6 " pathEditMode="relative" rAng="0" ptsTypes="AA">
                                      <p:cBhvr>
                                        <p:cTn id="68" dur="1000" spd="-100000" fill="hold"/>
                                        <p:tgtEl>
                                          <p:spTgt spid="31"/>
                                        </p:tgtEl>
                                        <p:attrNameLst>
                                          <p:attrName>ppt_x</p:attrName>
                                          <p:attrName>ppt_y</p:attrName>
                                        </p:attrNameLst>
                                      </p:cBhvr>
                                      <p:rCtr x="258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6" grpId="0" animBg="1"/>
      <p:bldP spid="7" grpId="0" animBg="1"/>
      <p:bldP spid="8" grpId="0" animBg="1"/>
      <p:bldP spid="20" grpId="0"/>
      <p:bldP spid="22" grpId="0"/>
      <p:bldP spid="23" grpId="0"/>
      <p:bldP spid="24" grpId="0"/>
      <p:bldP spid="29" grpId="0" animBg="1"/>
      <p:bldP spid="29" grpId="1" animBg="1"/>
      <p:bldP spid="30" grpId="0" animBg="1"/>
      <p:bldP spid="30" grpId="1" animBg="1"/>
      <p:bldP spid="31" grpId="0" animBg="1"/>
      <p:bldP spid="31"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34630" y="901014"/>
            <a:ext cx="8424936" cy="3415030"/>
          </a:xfrm>
          <a:prstGeom prst="rect">
            <a:avLst/>
          </a:prstGeom>
          <a:noFill/>
        </p:spPr>
        <p:txBody>
          <a:bodyPr wrap="square">
            <a:spAutoFit/>
          </a:bodyPr>
          <a:lstStyle/>
          <a:p>
            <a:pPr>
              <a:lnSpc>
                <a:spcPct val="150000"/>
              </a:lnSpc>
            </a:pPr>
            <a:r>
              <a:rPr lang="zh-CN" altLang="en-US" sz="1600" b="1" dirty="0">
                <a:latin typeface="楷体" panose="02010609060101010101" pitchFamily="49" charset="-122"/>
                <a:ea typeface="楷体" panose="02010609060101010101" pitchFamily="49" charset="-122"/>
              </a:rPr>
              <a:t>                         好的开始是成功的一半。</a:t>
            </a:r>
            <a:endParaRPr lang="en-US" altLang="zh-CN" sz="1600" b="1"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   一位哲人曾经说过：“人生的道路虽然漫长，但紧要处就那么几步。”  </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对于刚刚踏入大学校园的莘莘学子，应该说在人生道路上已跨过了十分重要的一步。从中学到大学，环境的改变是一个不争的事实，但这并不意味着每一个大学新生的认识和心态也能迅速、自然地跟上并适应这种改变。</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大学毕竟与中学有很大的区别，学习、生活的新变化，既是对大学生的严峻考验，也为大学生系统知识的学习、能力的培养、人格的塑造等提供了有利的条件。因此，尽快认识大学及大学阶段各方面的变化及新的特点，及早了解客观环境，尽己所能调整好个体与环境的关系，才能在人生的新起点上迈出坚实的第一步。</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0326" y="1132384"/>
            <a:ext cx="8424936" cy="3599815"/>
          </a:xfrm>
          <a:prstGeom prst="rect">
            <a:avLst/>
          </a:prstGeom>
          <a:noFill/>
        </p:spPr>
        <p:txBody>
          <a:bodyPr wrap="square">
            <a:spAutoFit/>
          </a:bodyPr>
          <a:lstStyle/>
          <a:p>
            <a:pPr algn="l">
              <a:lnSpc>
                <a:spcPct val="150000"/>
              </a:lnSpc>
            </a:pPr>
            <a:r>
              <a:rPr lang="en-US" altLang="zh-CN" sz="2400" b="1" dirty="0">
                <a:latin typeface="微软雅黑" panose="020B0503020204020204" pitchFamily="34" charset="-122"/>
                <a:ea typeface="微软雅黑" panose="020B0503020204020204" pitchFamily="34" charset="-122"/>
              </a:rPr>
              <a:t>  </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职业生涯规划的含义</a:t>
            </a:r>
            <a:r>
              <a:rPr lang="zh-CN" altLang="en-US" sz="2400" dirty="0">
                <a:latin typeface="楷体" panose="02010609060101010101" pitchFamily="49" charset="-122"/>
                <a:ea typeface="楷体" panose="02010609060101010101" pitchFamily="49" charset="-122"/>
              </a:rPr>
              <a:t>    </a:t>
            </a:r>
            <a:endParaRPr lang="en-US" altLang="zh-CN" sz="24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  职业生涯规划简称生涯规划，又称职业生涯设计，指对职业生涯和人生发展进行系统而持续的计划。一个完整的职业生涯规划由职业定位、目标设定和通道设计三个要素构成。</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具体来说，职业生涯规划是在对一个人职业生涯的客观条件进行测定、分析和总结的基础上，对自己的兴趣、能力、个性及态度等进行综合分析与权衡，结合时代的特点，根据自己的职业倾向，确定最佳的职业定位和奋斗目标，并为实现这一目标做出行之有效的行动计划。</a:t>
            </a:r>
            <a:endParaRPr lang="en-US" altLang="zh-CN" sz="16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  职业生涯规划是给自己的未来绘制理想蓝图的过程，是一个职业探索与奋斗的过程，其目的是争取最大的收益，少走弯路，不走错路，避免走回头路，选择走最佳的路径实现职业理想，从而实现自我价值。</a:t>
            </a:r>
            <a:endParaRPr lang="zh-CN" altLang="en-US" sz="1600" dirty="0">
              <a:latin typeface="楷体" panose="02010609060101010101" pitchFamily="49" charset="-122"/>
              <a:ea typeface="楷体" panose="02010609060101010101" pitchFamily="49" charset="-122"/>
            </a:endParaRPr>
          </a:p>
        </p:txBody>
      </p:sp>
      <p:sp>
        <p:nvSpPr>
          <p:cNvPr id="10" name="文本框 9"/>
          <p:cNvSpPr txBox="1"/>
          <p:nvPr/>
        </p:nvSpPr>
        <p:spPr>
          <a:xfrm>
            <a:off x="2700586" y="263899"/>
            <a:ext cx="34096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二、职业生涯规划概述</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346" y="977006"/>
            <a:ext cx="8424936" cy="922020"/>
          </a:xfrm>
          <a:prstGeom prst="rect">
            <a:avLst/>
          </a:prstGeom>
          <a:noFill/>
        </p:spPr>
        <p:txBody>
          <a:bodyPr wrap="square">
            <a:spAutoFit/>
          </a:bodyPr>
          <a:lstStyle/>
          <a:p>
            <a:r>
              <a:rPr lang="zh-CN" altLang="en-US" sz="1800" u="sng" dirty="0">
                <a:latin typeface="楷体" panose="02010609060101010101" pitchFamily="49" charset="-122"/>
                <a:ea typeface="楷体" panose="02010609060101010101" pitchFamily="49" charset="-122"/>
              </a:rPr>
              <a:t>   按时间长短来划分，可以将职业生涯规划分为人生规划、长期规划、中期规划和短期规划</a:t>
            </a:r>
            <a:r>
              <a:rPr lang="en-US" altLang="zh-CN" sz="1800" u="sng" dirty="0">
                <a:latin typeface="楷体" panose="02010609060101010101" pitchFamily="49" charset="-122"/>
                <a:ea typeface="楷体" panose="02010609060101010101" pitchFamily="49" charset="-122"/>
              </a:rPr>
              <a:t>(</a:t>
            </a:r>
            <a:r>
              <a:rPr lang="zh-CN" altLang="en-US" sz="1800" u="sng" dirty="0">
                <a:latin typeface="楷体" panose="02010609060101010101" pitchFamily="49" charset="-122"/>
                <a:ea typeface="楷体" panose="02010609060101010101" pitchFamily="49" charset="-122"/>
              </a:rPr>
              <a:t>表</a:t>
            </a:r>
            <a:r>
              <a:rPr lang="en-US" altLang="zh-CN" sz="1800" u="sng" dirty="0">
                <a:latin typeface="楷体" panose="02010609060101010101" pitchFamily="49" charset="-122"/>
                <a:ea typeface="楷体" panose="02010609060101010101" pitchFamily="49" charset="-122"/>
              </a:rPr>
              <a:t>1-1)</a:t>
            </a:r>
            <a:r>
              <a:rPr lang="zh-CN" altLang="en-US" sz="1800" u="sng" dirty="0">
                <a:latin typeface="楷体" panose="02010609060101010101" pitchFamily="49" charset="-122"/>
                <a:ea typeface="楷体" panose="02010609060101010101" pitchFamily="49" charset="-122"/>
              </a:rPr>
              <a:t>；按处理职业问题时每个人采用方法的不同，可以将职业生涯规划分为依赖型、直觉型和理性型</a:t>
            </a:r>
            <a:r>
              <a:rPr lang="en-US" altLang="zh-CN" sz="1800" u="sng" dirty="0">
                <a:latin typeface="楷体" panose="02010609060101010101" pitchFamily="49" charset="-122"/>
                <a:ea typeface="楷体" panose="02010609060101010101" pitchFamily="49" charset="-122"/>
              </a:rPr>
              <a:t>(</a:t>
            </a:r>
            <a:r>
              <a:rPr lang="zh-CN" altLang="en-US" sz="1800" u="sng" dirty="0">
                <a:latin typeface="楷体" panose="02010609060101010101" pitchFamily="49" charset="-122"/>
                <a:ea typeface="楷体" panose="02010609060101010101" pitchFamily="49" charset="-122"/>
              </a:rPr>
              <a:t>表</a:t>
            </a:r>
            <a:r>
              <a:rPr lang="en-US" altLang="zh-CN" sz="1800" u="sng" dirty="0">
                <a:latin typeface="楷体" panose="02010609060101010101" pitchFamily="49" charset="-122"/>
                <a:ea typeface="楷体" panose="02010609060101010101" pitchFamily="49" charset="-122"/>
              </a:rPr>
              <a:t>1-2)</a:t>
            </a:r>
            <a:r>
              <a:rPr lang="zh-CN" altLang="en-US" sz="1800" u="sng" dirty="0">
                <a:latin typeface="楷体" panose="02010609060101010101" pitchFamily="49" charset="-122"/>
                <a:ea typeface="楷体" panose="02010609060101010101" pitchFamily="49" charset="-122"/>
              </a:rPr>
              <a:t>。</a:t>
            </a:r>
            <a:endParaRPr lang="zh-CN" altLang="en-US" sz="1800" u="sng" dirty="0">
              <a:latin typeface="楷体" panose="02010609060101010101" pitchFamily="49" charset="-122"/>
              <a:ea typeface="楷体" panose="02010609060101010101" pitchFamily="49" charset="-122"/>
            </a:endParaRPr>
          </a:p>
        </p:txBody>
      </p:sp>
      <p:sp>
        <p:nvSpPr>
          <p:cNvPr id="8" name="文本框 7"/>
          <p:cNvSpPr txBox="1"/>
          <p:nvPr/>
        </p:nvSpPr>
        <p:spPr>
          <a:xfrm>
            <a:off x="540192" y="516629"/>
            <a:ext cx="36256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职业生涯规划的类型</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1980565" y="2068195"/>
            <a:ext cx="6325235" cy="2994660"/>
          </a:xfrm>
          <a:prstGeom prst="rect">
            <a:avLst/>
          </a:prstGeom>
        </p:spPr>
      </p:pic>
      <p:sp>
        <p:nvSpPr>
          <p:cNvPr id="3" name="文本框 2"/>
          <p:cNvSpPr txBox="1"/>
          <p:nvPr>
            <p:custDataLst>
              <p:tags r:id="rId3"/>
            </p:custDataLst>
          </p:nvPr>
        </p:nvSpPr>
        <p:spPr>
          <a:xfrm>
            <a:off x="2772341" y="-261"/>
            <a:ext cx="340962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二、职业生涯规划概述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12022" y="3308868"/>
            <a:ext cx="8165228" cy="1137285"/>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3.</a:t>
            </a:r>
            <a:r>
              <a:rPr lang="zh-CN" altLang="en-US" b="1" dirty="0">
                <a:solidFill>
                  <a:schemeClr val="accent1"/>
                </a:solidFill>
                <a:latin typeface="微软雅黑" panose="020B0503020204020204" pitchFamily="34" charset="-122"/>
                <a:ea typeface="微软雅黑" panose="020B0503020204020204" pitchFamily="34" charset="-122"/>
              </a:rPr>
              <a:t>生涯机会的评估</a:t>
            </a:r>
            <a:endParaRPr lang="en-US" altLang="zh-CN" sz="2000" b="1"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生涯机会的评估包括对长期的机会和短期的机会的评估。通过对社会环境的分析，结合个人的具体情况，评估有哪些长期的发展机会；通过对组织环境的分析，评估组织内有哪些短期的发展机会。通过职业生涯机会的评估可以确定职业和职业发展目标。</a:t>
            </a:r>
            <a:endParaRPr lang="zh-CN" altLang="en-US" sz="1600" dirty="0">
              <a:latin typeface="楷体" panose="02010609060101010101" pitchFamily="49" charset="-122"/>
              <a:ea typeface="楷体" panose="02010609060101010101" pitchFamily="49" charset="-122"/>
            </a:endParaRPr>
          </a:p>
        </p:txBody>
      </p:sp>
      <p:sp>
        <p:nvSpPr>
          <p:cNvPr id="7" name="文本框 6"/>
          <p:cNvSpPr txBox="1"/>
          <p:nvPr/>
        </p:nvSpPr>
        <p:spPr>
          <a:xfrm>
            <a:off x="684337" y="590289"/>
            <a:ext cx="36256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职业生涯规划的构成</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540346" y="1052163"/>
            <a:ext cx="7920880" cy="891540"/>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自我评估</a:t>
            </a:r>
            <a:endParaRPr lang="en-US" altLang="zh-CN" sz="2000" b="1"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自我评估是对自己做出全面的分析，主要包括对个人的需求、能力、兴趣、性格、气质等的分析，以确定自己具备哪些能力和与之相匹配的职业。</a:t>
            </a:r>
            <a:endParaRPr lang="en-US" altLang="zh-CN" sz="1600" dirty="0">
              <a:latin typeface="楷体" panose="02010609060101010101" pitchFamily="49" charset="-122"/>
              <a:ea typeface="楷体" panose="02010609060101010101" pitchFamily="49" charset="-122"/>
            </a:endParaRPr>
          </a:p>
        </p:txBody>
      </p:sp>
      <p:sp>
        <p:nvSpPr>
          <p:cNvPr id="14" name="文本框 13"/>
          <p:cNvSpPr txBox="1"/>
          <p:nvPr/>
        </p:nvSpPr>
        <p:spPr>
          <a:xfrm>
            <a:off x="512022" y="2057405"/>
            <a:ext cx="8093220" cy="1106805"/>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组织环境和社会环境分析</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组织环境和社会环境分析是对自己所处的环境的分析，以确定自己是否适应组织环境或者社会环境的变化，以及怎样调整自己来适应组织环境和社会环境的需要。短期的规划比较注重组织环境的分析，长期的规划更多地注重社会环境的分析。</a:t>
            </a:r>
            <a:endParaRPr lang="zh-CN" altLang="en-US" sz="1600" dirty="0"/>
          </a:p>
        </p:txBody>
      </p:sp>
      <p:sp>
        <p:nvSpPr>
          <p:cNvPr id="10" name="文本框 9"/>
          <p:cNvSpPr txBox="1"/>
          <p:nvPr>
            <p:custDataLst>
              <p:tags r:id="rId1"/>
            </p:custDataLst>
          </p:nvPr>
        </p:nvSpPr>
        <p:spPr>
          <a:xfrm>
            <a:off x="2772341" y="-261"/>
            <a:ext cx="34096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nvSpPr>
        <p:spPr>
          <a:xfrm>
            <a:off x="647107" y="1210347"/>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642360" y="2486931"/>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647107" y="3572058"/>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16410" y="1047100"/>
            <a:ext cx="7272809" cy="706755"/>
          </a:xfrm>
          <a:prstGeom prst="rect">
            <a:avLst/>
          </a:prstGeom>
          <a:noFill/>
        </p:spPr>
        <p:txBody>
          <a:bodyPr wrap="square">
            <a:spAutoFit/>
          </a:bodyPr>
          <a:lstStyle/>
          <a:p>
            <a:r>
              <a:rPr lang="zh-CN" altLang="en-US" sz="2000" b="1" dirty="0">
                <a:latin typeface="楷体" panose="02010609060101010101" pitchFamily="49" charset="-122"/>
                <a:ea typeface="楷体" panose="02010609060101010101" pitchFamily="49" charset="-122"/>
              </a:rPr>
              <a:t>知识目标：了解职业生涯、职业生涯规划，思考未来理想职业与所学专业的关系。</a:t>
            </a:r>
            <a:endParaRPr lang="zh-CN" altLang="en-US" sz="2000" b="1" dirty="0">
              <a:latin typeface="楷体" panose="02010609060101010101" pitchFamily="49" charset="-122"/>
              <a:ea typeface="楷体" panose="02010609060101010101" pitchFamily="49" charset="-122"/>
            </a:endParaRPr>
          </a:p>
        </p:txBody>
      </p:sp>
      <p:sp>
        <p:nvSpPr>
          <p:cNvPr id="60" name="文本框 59"/>
          <p:cNvSpPr txBox="1"/>
          <p:nvPr/>
        </p:nvSpPr>
        <p:spPr>
          <a:xfrm>
            <a:off x="1116410" y="2395758"/>
            <a:ext cx="7272809" cy="707886"/>
          </a:xfrm>
          <a:prstGeom prst="rect">
            <a:avLst/>
          </a:prstGeom>
          <a:noFill/>
        </p:spPr>
        <p:txBody>
          <a:bodyPr wrap="square">
            <a:spAutoFit/>
          </a:bodyPr>
          <a:lstStyle/>
          <a:p>
            <a:r>
              <a:rPr lang="zh-CN" altLang="en-US" sz="2000" b="1" dirty="0">
                <a:latin typeface="楷体" panose="02010609060101010101" pitchFamily="49" charset="-122"/>
                <a:ea typeface="楷体" panose="02010609060101010101" pitchFamily="49" charset="-122"/>
              </a:rPr>
              <a:t>技能目标：进行大学生生涯规划准备，逐步确立长远而稳定的发展目标。</a:t>
            </a:r>
            <a:endParaRPr lang="zh-CN" altLang="en-US" sz="2000" b="1" dirty="0">
              <a:latin typeface="楷体" panose="02010609060101010101" pitchFamily="49" charset="-122"/>
              <a:ea typeface="楷体" panose="02010609060101010101" pitchFamily="49" charset="-122"/>
            </a:endParaRPr>
          </a:p>
        </p:txBody>
      </p:sp>
      <p:sp>
        <p:nvSpPr>
          <p:cNvPr id="61" name="文本框 60"/>
          <p:cNvSpPr txBox="1"/>
          <p:nvPr/>
        </p:nvSpPr>
        <p:spPr>
          <a:xfrm>
            <a:off x="1116410" y="3436640"/>
            <a:ext cx="7272809" cy="707886"/>
          </a:xfrm>
          <a:prstGeom prst="rect">
            <a:avLst/>
          </a:prstGeom>
          <a:noFill/>
        </p:spPr>
        <p:txBody>
          <a:bodyPr wrap="square">
            <a:spAutoFit/>
          </a:bodyPr>
          <a:lstStyle/>
          <a:p>
            <a:r>
              <a:rPr lang="zh-CN" altLang="en-US" sz="2000" b="1" dirty="0">
                <a:latin typeface="楷体" panose="02010609060101010101" pitchFamily="49" charset="-122"/>
                <a:ea typeface="楷体" panose="02010609060101010101" pitchFamily="49" charset="-122"/>
              </a:rPr>
              <a:t>思政目标：根据形势发展要求和自身特点，树立正确的职业生涯规划观念和意识。</a:t>
            </a:r>
            <a:endParaRPr lang="zh-CN" altLang="en-US" sz="2000" b="1" dirty="0">
              <a:latin typeface="楷体" panose="02010609060101010101" pitchFamily="49" charset="-122"/>
              <a:ea typeface="楷体" panose="02010609060101010101" pitchFamily="49"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346" y="3292624"/>
            <a:ext cx="8165228" cy="1106805"/>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6.</a:t>
            </a:r>
            <a:r>
              <a:rPr lang="zh-CN" altLang="en-US" b="1" dirty="0">
                <a:solidFill>
                  <a:schemeClr val="accent2"/>
                </a:solidFill>
                <a:latin typeface="微软雅黑" panose="020B0503020204020204" pitchFamily="34" charset="-122"/>
                <a:ea typeface="微软雅黑" panose="020B0503020204020204" pitchFamily="34" charset="-122"/>
              </a:rPr>
              <a:t>评估与反馈</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在人生的发展阶段，社会环境的巨大变化和一些不确定因素的存在，会使我们的发展轨迹与原定的职业生涯目标和规划有所偏差，这时需要对职业生涯目标与规划进行评估并做出适当的调整，以更好地符合自身发展和社会发展的需要。</a:t>
            </a:r>
            <a:endParaRPr lang="zh-CN" altLang="en-US" sz="1400" dirty="0">
              <a:latin typeface="楷体" panose="02010609060101010101" pitchFamily="49" charset="-122"/>
              <a:ea typeface="楷体" panose="02010609060101010101" pitchFamily="49" charset="-122"/>
            </a:endParaRPr>
          </a:p>
        </p:txBody>
      </p:sp>
      <p:sp>
        <p:nvSpPr>
          <p:cNvPr id="7" name="文本框 6"/>
          <p:cNvSpPr txBox="1"/>
          <p:nvPr/>
        </p:nvSpPr>
        <p:spPr>
          <a:xfrm>
            <a:off x="610677" y="660139"/>
            <a:ext cx="36256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职业生涯规划的构成</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538296" y="1210545"/>
            <a:ext cx="8167278" cy="860425"/>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4.</a:t>
            </a:r>
            <a:r>
              <a:rPr lang="zh-CN" altLang="en-US" b="1" dirty="0">
                <a:solidFill>
                  <a:schemeClr val="accent2"/>
                </a:solidFill>
                <a:latin typeface="微软雅黑" panose="020B0503020204020204" pitchFamily="34" charset="-122"/>
                <a:ea typeface="微软雅黑" panose="020B0503020204020204" pitchFamily="34" charset="-122"/>
              </a:rPr>
              <a:t>职业生涯目标的确定</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职业生涯目标的确定包括人生目标、长期目标、中期目标与短期目标的确定，它们分别与人生规划、长期规划、中期规划和短期规划相对应。</a:t>
            </a:r>
            <a:endParaRPr lang="en-US" altLang="zh-CN" sz="1600" dirty="0">
              <a:latin typeface="楷体" panose="02010609060101010101" pitchFamily="49" charset="-122"/>
              <a:ea typeface="楷体" panose="02010609060101010101" pitchFamily="49" charset="-122"/>
            </a:endParaRPr>
          </a:p>
        </p:txBody>
      </p:sp>
      <p:sp>
        <p:nvSpPr>
          <p:cNvPr id="14" name="文本框 13"/>
          <p:cNvSpPr txBox="1"/>
          <p:nvPr/>
        </p:nvSpPr>
        <p:spPr>
          <a:xfrm>
            <a:off x="531360" y="2159190"/>
            <a:ext cx="8174214" cy="1106805"/>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5.</a:t>
            </a:r>
            <a:r>
              <a:rPr lang="zh-CN" altLang="en-US" b="1" dirty="0">
                <a:solidFill>
                  <a:schemeClr val="accent1"/>
                </a:solidFill>
                <a:latin typeface="微软雅黑" panose="020B0503020204020204" pitchFamily="34" charset="-122"/>
                <a:ea typeface="微软雅黑" panose="020B0503020204020204" pitchFamily="34" charset="-122"/>
              </a:rPr>
              <a:t>制定行动方案</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在确定以上各种类型的职业生涯目标后，要制定相应的行动方案来实现它们，把目标转化成具体的方案和措施。这一过程中比较重要的行动方案有职业生涯发展路线的选择、职业的选择和相应的教育与培训计划的制订。</a:t>
            </a:r>
            <a:endParaRPr lang="en-US" altLang="zh-CN" sz="1600" dirty="0">
              <a:latin typeface="楷体" panose="02010609060101010101" pitchFamily="49" charset="-122"/>
              <a:ea typeface="楷体" panose="02010609060101010101" pitchFamily="49" charset="-122"/>
            </a:endParaRPr>
          </a:p>
        </p:txBody>
      </p:sp>
      <p:sp>
        <p:nvSpPr>
          <p:cNvPr id="10" name="文本框 9"/>
          <p:cNvSpPr txBox="1"/>
          <p:nvPr>
            <p:custDataLst>
              <p:tags r:id="rId1"/>
            </p:custDataLst>
          </p:nvPr>
        </p:nvSpPr>
        <p:spPr>
          <a:xfrm>
            <a:off x="2700586" y="263899"/>
            <a:ext cx="34096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08272" y="2833782"/>
            <a:ext cx="8424936" cy="1599565"/>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开放性</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职业规划具有开放性。个人是职业生涯规划制订和执行的主体，但这并不意味着个人会闭门造车、独自完成，也不意味着必须一次完成、终身不变。职业生涯规划的开放性要求个人与外界尽可能多地交换信息，广泛听取别人的建议，并充分利用测评工具测定职业潜能。同时，职业规划是使人全面发展的一种有效工具，而不是固定的行为模式，它需要根据客观环境、自身条件的变化等及时进行调整。</a:t>
            </a:r>
            <a:endParaRPr lang="zh-CN" altLang="en-US" sz="1600" dirty="0">
              <a:latin typeface="楷体" panose="02010609060101010101" pitchFamily="49" charset="-122"/>
              <a:ea typeface="楷体" panose="02010609060101010101" pitchFamily="49" charset="-122"/>
            </a:endParaRPr>
          </a:p>
        </p:txBody>
      </p:sp>
      <p:sp>
        <p:nvSpPr>
          <p:cNvPr id="7" name="文本框 6"/>
          <p:cNvSpPr txBox="1"/>
          <p:nvPr/>
        </p:nvSpPr>
        <p:spPr>
          <a:xfrm>
            <a:off x="540385" y="629285"/>
            <a:ext cx="3957955"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四</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职业生涯规划的特性</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408272" y="1060376"/>
            <a:ext cx="8424936" cy="1599565"/>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个性化</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个性化是职业生涯规划最重要的特征，它是由个人性格、价值观、思维方式、行为方式、对成功的评价等方面的差异性决定的。职业生涯规划不是别人强加在个人身上的实施方案，而是个人在内心动力的驱使下，结合社会和企业的发展，依据现实条件和机会制订的个性化的发展方案。尽管家庭、企业、社会环境对个人职业生涯规划有着重要的影响，但其发展的动力和源泉还是来源于个人的自尊。</a:t>
            </a:r>
            <a:endParaRPr lang="en-US" altLang="zh-CN" sz="1600" dirty="0">
              <a:latin typeface="楷体" panose="02010609060101010101" pitchFamily="49" charset="-122"/>
              <a:ea typeface="楷体" panose="02010609060101010101" pitchFamily="49" charset="-122"/>
            </a:endParaRPr>
          </a:p>
        </p:txBody>
      </p:sp>
      <p:sp>
        <p:nvSpPr>
          <p:cNvPr id="2" name="文本框 1"/>
          <p:cNvSpPr txBox="1"/>
          <p:nvPr>
            <p:custDataLst>
              <p:tags r:id="rId1"/>
            </p:custDataLst>
          </p:nvPr>
        </p:nvSpPr>
        <p:spPr>
          <a:xfrm>
            <a:off x="2700586" y="134994"/>
            <a:ext cx="34096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nvSpPr>
        <p:spPr bwMode="auto">
          <a:xfrm>
            <a:off x="4901474" y="1967505"/>
            <a:ext cx="4102300" cy="6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职业定向的主要内容为：大学生要为职业目标与自己的潜能以及客观条件谋求最佳匹配。</a:t>
            </a:r>
            <a:endParaRPr lang="en-US" altLang="zh-CN" sz="1400" dirty="0">
              <a:latin typeface="楷体" panose="02010609060101010101" pitchFamily="49" charset="-122"/>
              <a:ea typeface="楷体" panose="02010609060101010101" pitchFamily="49" charset="-122"/>
            </a:endParaRPr>
          </a:p>
        </p:txBody>
      </p:sp>
      <p:sp>
        <p:nvSpPr>
          <p:cNvPr id="33" name="iSlíďè"/>
          <p:cNvSpPr txBox="1"/>
          <p:nvPr/>
        </p:nvSpPr>
        <p:spPr bwMode="auto">
          <a:xfrm>
            <a:off x="4901474" y="1666973"/>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职业定向</a:t>
            </a:r>
            <a:endParaRPr lang="zh-CN" altLang="en-US" sz="1200" b="1" dirty="0">
              <a:solidFill>
                <a:srgbClr val="F8F8F8">
                  <a:lumMod val="10000"/>
                </a:srgbClr>
              </a:solidFill>
              <a:latin typeface="微软雅黑" panose="020B0503020204020204" pitchFamily="34" charset="-122"/>
              <a:ea typeface="微软雅黑" panose="020B0503020204020204" pitchFamily="34" charset="-122"/>
              <a:cs typeface="+mn-ea"/>
              <a:sym typeface="+mn-lt"/>
            </a:endParaRPr>
          </a:p>
        </p:txBody>
      </p:sp>
      <p:sp>
        <p:nvSpPr>
          <p:cNvPr id="34" name="išľíďè"/>
          <p:cNvSpPr/>
          <p:nvPr/>
        </p:nvSpPr>
        <p:spPr bwMode="auto">
          <a:xfrm>
            <a:off x="4932738" y="3021871"/>
            <a:ext cx="4102299" cy="53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职业准备规划的主要内容为：大学生在大学阶段为获得目标职业所进行的成长管理。</a:t>
            </a:r>
            <a:endParaRPr lang="en-US" altLang="zh-CN" sz="1400" dirty="0">
              <a:latin typeface="楷体" panose="02010609060101010101" pitchFamily="49" charset="-122"/>
              <a:ea typeface="楷体" panose="02010609060101010101" pitchFamily="49" charset="-122"/>
            </a:endParaRPr>
          </a:p>
        </p:txBody>
      </p:sp>
      <p:sp>
        <p:nvSpPr>
          <p:cNvPr id="35" name="iSlíďè"/>
          <p:cNvSpPr txBox="1"/>
          <p:nvPr/>
        </p:nvSpPr>
        <p:spPr bwMode="auto">
          <a:xfrm>
            <a:off x="4936269" y="2706754"/>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职业准备规划</a:t>
            </a:r>
            <a:endParaRPr lang="zh-CN" altLang="en-US" b="1" dirty="0">
              <a:latin typeface="微软雅黑" panose="020B0503020204020204" pitchFamily="34" charset="-122"/>
              <a:ea typeface="微软雅黑" panose="020B0503020204020204" pitchFamily="34" charset="-122"/>
              <a:sym typeface="+mn-lt"/>
            </a:endParaRPr>
          </a:p>
        </p:txBody>
      </p:sp>
      <p:sp>
        <p:nvSpPr>
          <p:cNvPr id="37" name="išľíďè"/>
          <p:cNvSpPr/>
          <p:nvPr/>
        </p:nvSpPr>
        <p:spPr bwMode="auto">
          <a:xfrm>
            <a:off x="4932738" y="4081093"/>
            <a:ext cx="3927020" cy="4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职业发展管理的主要内容为：获得相应职业后为实现职业发展目标进行的规划。</a:t>
            </a:r>
            <a:endParaRPr lang="zh-CN" altLang="en-US" sz="1400" dirty="0">
              <a:solidFill>
                <a:srgbClr val="F8F8F8">
                  <a:lumMod val="10000"/>
                </a:srgbClr>
              </a:solidFill>
              <a:cs typeface="+mn-ea"/>
              <a:sym typeface="+mn-lt"/>
            </a:endParaRPr>
          </a:p>
        </p:txBody>
      </p:sp>
      <p:sp>
        <p:nvSpPr>
          <p:cNvPr id="38" name="iSlíďè"/>
          <p:cNvSpPr txBox="1"/>
          <p:nvPr/>
        </p:nvSpPr>
        <p:spPr bwMode="auto">
          <a:xfrm>
            <a:off x="4919914" y="375761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职业发展管理</a:t>
            </a:r>
            <a:endParaRPr lang="zh-CN" altLang="en-US" b="1" dirty="0">
              <a:latin typeface="微软雅黑" panose="020B0503020204020204" pitchFamily="34" charset="-122"/>
              <a:ea typeface="微软雅黑" panose="020B0503020204020204" pitchFamily="34" charset="-122"/>
              <a:sym typeface="+mn-lt"/>
            </a:endParaRPr>
          </a:p>
        </p:txBody>
      </p:sp>
      <p:sp>
        <p:nvSpPr>
          <p:cNvPr id="39" name="文本框 38"/>
          <p:cNvSpPr txBox="1"/>
          <p:nvPr/>
        </p:nvSpPr>
        <p:spPr>
          <a:xfrm>
            <a:off x="2304248" y="265751"/>
            <a:ext cx="415495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三、职业生涯规划的主要内容</a:t>
            </a:r>
            <a:endParaRPr lang="zh-HK"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35"/>
          <p:cNvGrpSpPr/>
          <p:nvPr/>
        </p:nvGrpSpPr>
        <p:grpSpPr>
          <a:xfrm>
            <a:off x="954693" y="1325159"/>
            <a:ext cx="422388" cy="442557"/>
            <a:chOff x="6368440" y="1774898"/>
            <a:chExt cx="563085" cy="590006"/>
          </a:xfrm>
        </p:grpSpPr>
        <p:sp>
          <p:nvSpPr>
            <p:cNvPr id="37" name="椭圆 36"/>
            <p:cNvSpPr/>
            <p:nvPr/>
          </p:nvSpPr>
          <p:spPr>
            <a:xfrm>
              <a:off x="6368440" y="1774898"/>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38" name="文本框 34"/>
            <p:cNvSpPr txBox="1"/>
            <p:nvPr/>
          </p:nvSpPr>
          <p:spPr>
            <a:xfrm>
              <a:off x="6378440" y="1774898"/>
              <a:ext cx="553085"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1</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39" name="文本框 60"/>
          <p:cNvSpPr txBox="1"/>
          <p:nvPr/>
        </p:nvSpPr>
        <p:spPr>
          <a:xfrm>
            <a:off x="1423739" y="1265236"/>
            <a:ext cx="3284901" cy="476551"/>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latin typeface="方正兰亭黑_GBK" panose="02000000000000000000" charset="-122"/>
                <a:ea typeface="方正兰亭黑_GBK" panose="02000000000000000000" charset="-122"/>
              </a:rPr>
              <a:t>生涯规划没有必要</a:t>
            </a:r>
            <a:endParaRPr lang="zh-CN" altLang="en-US" sz="2000" b="1" dirty="0">
              <a:latin typeface="方正兰亭黑_GBK" panose="02000000000000000000" charset="-122"/>
              <a:ea typeface="方正兰亭黑_GBK" panose="02000000000000000000" charset="-122"/>
            </a:endParaRPr>
          </a:p>
        </p:txBody>
      </p:sp>
      <p:grpSp>
        <p:nvGrpSpPr>
          <p:cNvPr id="3" name="组合 40"/>
          <p:cNvGrpSpPr/>
          <p:nvPr/>
        </p:nvGrpSpPr>
        <p:grpSpPr>
          <a:xfrm>
            <a:off x="954688" y="2045732"/>
            <a:ext cx="422394" cy="442557"/>
            <a:chOff x="6368440" y="2732301"/>
            <a:chExt cx="563095" cy="590005"/>
          </a:xfrm>
          <a:solidFill>
            <a:srgbClr val="51B3CD"/>
          </a:solidFill>
        </p:grpSpPr>
        <p:sp>
          <p:nvSpPr>
            <p:cNvPr id="42" name="椭圆 41"/>
            <p:cNvSpPr/>
            <p:nvPr/>
          </p:nvSpPr>
          <p:spPr>
            <a:xfrm>
              <a:off x="6368440" y="2745274"/>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43" name="文本框 34"/>
            <p:cNvSpPr txBox="1"/>
            <p:nvPr/>
          </p:nvSpPr>
          <p:spPr>
            <a:xfrm>
              <a:off x="6378448" y="2732301"/>
              <a:ext cx="553087" cy="590005"/>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2</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44" name="文本框 60"/>
          <p:cNvSpPr txBox="1"/>
          <p:nvPr/>
        </p:nvSpPr>
        <p:spPr>
          <a:xfrm>
            <a:off x="1423739" y="1965742"/>
            <a:ext cx="3284901" cy="476551"/>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latin typeface="方正兰亭黑_GBK" panose="02000000000000000000" charset="-122"/>
                <a:ea typeface="方正兰亭黑_GBK" panose="02000000000000000000" charset="-122"/>
              </a:rPr>
              <a:t>盲目规划</a:t>
            </a:r>
            <a:r>
              <a:rPr lang="en-US" altLang="zh-CN" sz="2000" b="1" dirty="0">
                <a:latin typeface="方正兰亭黑_GBK" panose="02000000000000000000" charset="-122"/>
                <a:ea typeface="方正兰亭黑_GBK" panose="02000000000000000000" charset="-122"/>
              </a:rPr>
              <a:t>,</a:t>
            </a:r>
            <a:r>
              <a:rPr lang="zh-CN" altLang="en-US" sz="2000" b="1" dirty="0">
                <a:latin typeface="方正兰亭黑_GBK" panose="02000000000000000000" charset="-122"/>
                <a:ea typeface="方正兰亭黑_GBK" panose="02000000000000000000" charset="-122"/>
              </a:rPr>
              <a:t>缺乏自主判断</a:t>
            </a:r>
            <a:endParaRPr lang="zh-CN" altLang="en-US" sz="2000" b="1" dirty="0">
              <a:latin typeface="方正兰亭黑_GBK" panose="02000000000000000000" charset="-122"/>
              <a:ea typeface="方正兰亭黑_GBK" panose="02000000000000000000" charset="-122"/>
            </a:endParaRPr>
          </a:p>
        </p:txBody>
      </p:sp>
      <p:grpSp>
        <p:nvGrpSpPr>
          <p:cNvPr id="4" name="组合 44"/>
          <p:cNvGrpSpPr/>
          <p:nvPr/>
        </p:nvGrpSpPr>
        <p:grpSpPr>
          <a:xfrm>
            <a:off x="954690" y="2776037"/>
            <a:ext cx="422392" cy="442557"/>
            <a:chOff x="6280888" y="3777260"/>
            <a:chExt cx="563092" cy="590006"/>
          </a:xfrm>
        </p:grpSpPr>
        <p:sp>
          <p:nvSpPr>
            <p:cNvPr id="46" name="椭圆 45"/>
            <p:cNvSpPr/>
            <p:nvPr/>
          </p:nvSpPr>
          <p:spPr>
            <a:xfrm>
              <a:off x="6280888" y="3790232"/>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47" name="文本框 34"/>
            <p:cNvSpPr txBox="1"/>
            <p:nvPr/>
          </p:nvSpPr>
          <p:spPr>
            <a:xfrm>
              <a:off x="6290896" y="3777260"/>
              <a:ext cx="553084"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3</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48" name="文本框 60"/>
          <p:cNvSpPr txBox="1"/>
          <p:nvPr/>
        </p:nvSpPr>
        <p:spPr>
          <a:xfrm>
            <a:off x="1432505" y="2680927"/>
            <a:ext cx="4458756" cy="476551"/>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latin typeface="方正兰亭黑_GBK" panose="02000000000000000000" charset="-122"/>
                <a:ea typeface="方正兰亭黑_GBK" panose="02000000000000000000" charset="-122"/>
              </a:rPr>
              <a:t>总想走捷径</a:t>
            </a:r>
            <a:r>
              <a:rPr lang="en-US" altLang="zh-CN" sz="2000" b="1" dirty="0">
                <a:latin typeface="方正兰亭黑_GBK" panose="02000000000000000000" charset="-122"/>
                <a:ea typeface="方正兰亭黑_GBK" panose="02000000000000000000" charset="-122"/>
              </a:rPr>
              <a:t>,</a:t>
            </a:r>
            <a:r>
              <a:rPr lang="zh-CN" altLang="en-US" sz="2000" b="1" dirty="0">
                <a:latin typeface="方正兰亭黑_GBK" panose="02000000000000000000" charset="-122"/>
                <a:ea typeface="方正兰亭黑_GBK" panose="02000000000000000000" charset="-122"/>
              </a:rPr>
              <a:t>没有按照规划的路径实施</a:t>
            </a:r>
            <a:endParaRPr lang="zh-CN" altLang="en-US" sz="2000" b="1" dirty="0">
              <a:latin typeface="方正兰亭黑_GBK" panose="02000000000000000000" charset="-122"/>
              <a:ea typeface="方正兰亭黑_GBK" panose="02000000000000000000" charset="-122"/>
            </a:endParaRPr>
          </a:p>
        </p:txBody>
      </p:sp>
      <p:grpSp>
        <p:nvGrpSpPr>
          <p:cNvPr id="5" name="组合 48"/>
          <p:cNvGrpSpPr/>
          <p:nvPr/>
        </p:nvGrpSpPr>
        <p:grpSpPr>
          <a:xfrm>
            <a:off x="954690" y="3516067"/>
            <a:ext cx="422392" cy="442557"/>
            <a:chOff x="6280888" y="4763849"/>
            <a:chExt cx="563092" cy="590006"/>
          </a:xfrm>
          <a:solidFill>
            <a:srgbClr val="51B3CD"/>
          </a:solidFill>
        </p:grpSpPr>
        <p:sp>
          <p:nvSpPr>
            <p:cNvPr id="50" name="椭圆 49"/>
            <p:cNvSpPr/>
            <p:nvPr/>
          </p:nvSpPr>
          <p:spPr>
            <a:xfrm>
              <a:off x="6280888" y="4763850"/>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51" name="文本框 34"/>
            <p:cNvSpPr txBox="1"/>
            <p:nvPr/>
          </p:nvSpPr>
          <p:spPr>
            <a:xfrm>
              <a:off x="6290896" y="4763849"/>
              <a:ext cx="553084"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4</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52" name="文本框 60"/>
          <p:cNvSpPr txBox="1"/>
          <p:nvPr/>
        </p:nvSpPr>
        <p:spPr>
          <a:xfrm>
            <a:off x="1476450" y="3396112"/>
            <a:ext cx="3886789" cy="476551"/>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latin typeface="方正兰亭黑_GBK" panose="02000000000000000000" charset="-122"/>
                <a:ea typeface="方正兰亭黑_GBK" panose="02000000000000000000" charset="-122"/>
              </a:rPr>
              <a:t>有规划没行动</a:t>
            </a:r>
            <a:r>
              <a:rPr lang="en-US" altLang="zh-CN" sz="2000" b="1" dirty="0">
                <a:latin typeface="方正兰亭黑_GBK" panose="02000000000000000000" charset="-122"/>
                <a:ea typeface="方正兰亭黑_GBK" panose="02000000000000000000" charset="-122"/>
              </a:rPr>
              <a:t>,</a:t>
            </a:r>
            <a:r>
              <a:rPr lang="zh-CN" altLang="en-US" sz="2000" b="1" dirty="0">
                <a:latin typeface="方正兰亭黑_GBK" panose="02000000000000000000" charset="-122"/>
                <a:ea typeface="方正兰亭黑_GBK" panose="02000000000000000000" charset="-122"/>
              </a:rPr>
              <a:t>仅空谈不作为</a:t>
            </a:r>
            <a:endParaRPr lang="zh-CN" altLang="en-US" sz="2000" b="1" dirty="0">
              <a:latin typeface="方正兰亭黑_GBK" panose="02000000000000000000" charset="-122"/>
              <a:ea typeface="方正兰亭黑_GBK" panose="02000000000000000000" charset="-122"/>
            </a:endParaRPr>
          </a:p>
        </p:txBody>
      </p:sp>
      <p:sp>
        <p:nvSpPr>
          <p:cNvPr id="7" name="灯片编号占位符 6"/>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22" name="文本框 21"/>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1000" fill="hold"/>
                                        <p:tgtEl>
                                          <p:spTgt spid="3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1000"/>
                                        <p:tgtEl>
                                          <p:spTgt spid="44"/>
                                        </p:tgtEl>
                                      </p:cBhvr>
                                    </p:animEffect>
                                    <p:anim calcmode="lin" valueType="num">
                                      <p:cBhvr>
                                        <p:cTn id="26" dur="1000" fill="hold"/>
                                        <p:tgtEl>
                                          <p:spTgt spid="44"/>
                                        </p:tgtEl>
                                        <p:attrNameLst>
                                          <p:attrName>ppt_x</p:attrName>
                                        </p:attrNameLst>
                                      </p:cBhvr>
                                      <p:tavLst>
                                        <p:tav tm="0">
                                          <p:val>
                                            <p:strVal val="#ppt_x"/>
                                          </p:val>
                                        </p:tav>
                                        <p:tav tm="100000">
                                          <p:val>
                                            <p:strVal val="#ppt_x"/>
                                          </p:val>
                                        </p:tav>
                                      </p:tavLst>
                                    </p:anim>
                                    <p:anim calcmode="lin" valueType="num">
                                      <p:cBhvr>
                                        <p:cTn id="27" dur="1000" fill="hold"/>
                                        <p:tgtEl>
                                          <p:spTgt spid="44"/>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500"/>
                            </p:stCondLst>
                            <p:childTnLst>
                              <p:par>
                                <p:cTn id="35" presetID="42" presetClass="entr" presetSubtype="0"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100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4" grpId="0"/>
      <p:bldP spid="48" grpId="0"/>
      <p:bldP spid="5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684362" y="1708448"/>
            <a:ext cx="8111815" cy="2250616"/>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有的人认为，生涯规划只是属于想成功的人，我只想做个平凡人，用不着生涯规划。也有的人认为计划赶不上变化，走一步算一步就好。</a:t>
            </a:r>
            <a:endParaRPr lang="en-US" altLang="zh-CN" sz="16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  这些想法是错误的。职业生涯规划的目的不在于你是否能很快地找到自己的人生目标，很  快做个决定，而在于对自我和环境的不断探索。通过生涯探索，你更多地了解自己和环境，那就可能做更充分的准备，也更可能有意识地发挥出自己的潜能。以积极的态度面对人生，随时知时、知势、知己，你才不会被淘汰。</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900386" y="1208824"/>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（一）生涯规划没有必要</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 name="任意多边形: 形状 14"/>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任意多边形: 形状 16"/>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5" grpId="0" animBg="1"/>
      <p:bldP spid="1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252314" y="681242"/>
            <a:ext cx="8568952" cy="4031873"/>
          </a:xfrm>
          <a:prstGeom prst="rect">
            <a:avLst/>
          </a:prstGeom>
          <a:noFill/>
        </p:spPr>
        <p:txBody>
          <a:bodyPr wrap="square">
            <a:spAutoFit/>
          </a:bodyPr>
          <a:lstStyle/>
          <a:p>
            <a:r>
              <a:rPr lang="zh-CN" altLang="en-US" sz="1600" dirty="0">
                <a:latin typeface="楷体" panose="02010609060101010101" pitchFamily="49" charset="-122"/>
                <a:ea typeface="楷体" panose="02010609060101010101" pitchFamily="49" charset="-122"/>
              </a:rPr>
              <a:t> 林祥是家人眼中的好孩子、老师眼里的乖学生、兄弟姐妹的榜样。一直以来他都很顺利，并且以优异的成绩考上了非常不错的重点大学，学习计算机专业。</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但到了大学，他完全松懈下来。他认为，既然考了好大学，学的也是非常热门的专业，那今后的就业创业都不是什么难题，完全可以高枕无忧。但接下来发生的事让林祥跌破眼镜。  </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首先，由于计算机行业在国内经过很长一段时间的热门潮，市场人才渐渐饱和。随着互联网产业、移动产业的风靡，传统的计算机行业受到重创，一些老牌的</a:t>
            </a:r>
            <a:r>
              <a:rPr lang="en-US" altLang="zh-CN" sz="1600" dirty="0">
                <a:latin typeface="楷体" panose="02010609060101010101" pitchFamily="49" charset="-122"/>
                <a:ea typeface="楷体" panose="02010609060101010101" pitchFamily="49" charset="-122"/>
              </a:rPr>
              <a:t>IT</a:t>
            </a:r>
            <a:r>
              <a:rPr lang="zh-CN" altLang="en-US" sz="1600" dirty="0">
                <a:latin typeface="楷体" panose="02010609060101010101" pitchFamily="49" charset="-122"/>
                <a:ea typeface="楷体" panose="02010609060101010101" pitchFamily="49" charset="-122"/>
              </a:rPr>
              <a:t>大企业不得不进行大规模裁员，而小型互联网公司、移动产品公司小而快、微创新的模式，是机械学习知识的林祥根本无法适应的。</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当别的同学都在校外积极参与实习，参加各种互联网产品、移动产品培训的同时，林祥错过了给自己充电、积累经验、开阔眼界的大好机会，慢慢与这个行业发展脱了节。等他开始懊恼的时候，别的同学已经进入一些新兴的小产品互联网公司，有的甚至开始负责项目开发。而林祥不得不“补上这一课”，继续依靠父母在经济上的支持，花了将近一年的时间参加一些针对性强的培训班，来面对移动互联网行业残酷的竞争。</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过分依赖好学校、好专业带来的优势，不积极做准备，不去了解行业的动态，在这个瞬息万变的时代里茫然失措，既浪费了宝贵的时间和资源，又失去了在第一时间做出反应、在新兴行业里大展拳脚的好机会。</a:t>
            </a:r>
            <a:endParaRPr lang="zh-CN" altLang="en-US" sz="1600" dirty="0">
              <a:latin typeface="楷体" panose="02010609060101010101" pitchFamily="49" charset="-122"/>
              <a:ea typeface="楷体" panose="02010609060101010101" pitchFamily="49" charset="-122"/>
            </a:endParaRPr>
          </a:p>
        </p:txBody>
      </p:sp>
      <p:sp>
        <p:nvSpPr>
          <p:cNvPr id="10"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11" name="文本框 10"/>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684362" y="1708448"/>
            <a:ext cx="8111815" cy="2989280"/>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面对激烈的就业竞争，大学生唯有早日做好科学的职业规划，寻找适合自己的工作，才能让个人职业发展走向正确的通道，并获得持续、稳定的发展。</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大学生普通缺乏自我认知，对个人的职业兴趣、个性气质、能力特长等缺乏全面、客观的了解，对自己所学专业缺乏充分了解，也没有利用职业生涯规划测评评估自己愿意从事的职位、能胜任的岗位、适合从事的工作，实际工作中能否达到与岗位匹配、与企业匹配，而是盲目从众，跟风随大流，缺少自主的判断，盲目进行职业规划，不仅会让自己在求职路上走弯路，赔上时间和机会成本，更会令自己陷入求职的被动中，同时自信心也大受打击。</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900386" y="1208824"/>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（二）盲目规划，缺乏自主判断</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271715"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7"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08018" y="869305"/>
            <a:ext cx="8529552" cy="3358612"/>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雪儿刚上大一的时候就从学长、学姐那儿体会到了求职的艰难。时常感到前途迷茫的她喜欢上乐职网与职业咨询顾问聊天、互动，可每次职业咨询顾问建议让专家帮她做职业规划时，她都说：“我自己最了解自己，自己可以做。”可真正要做职业规划时，她又觉得心里没底儿。</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于是一拖再拖，直到毕业前夕，雪儿终于给自己定出一个求职目标</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进大中型规模的广告公司做平面设计师，上班地址与住处不超过半小时车程，工资不低于</a:t>
            </a:r>
            <a:r>
              <a:rPr lang="en-US" altLang="zh-CN" sz="1600" dirty="0">
                <a:latin typeface="楷体" panose="02010609060101010101" pitchFamily="49" charset="-122"/>
                <a:ea typeface="楷体" panose="02010609060101010101" pitchFamily="49" charset="-122"/>
              </a:rPr>
              <a:t>2500</a:t>
            </a:r>
            <a:r>
              <a:rPr lang="zh-CN" altLang="en-US" sz="1600" dirty="0">
                <a:latin typeface="楷体" panose="02010609060101010101" pitchFamily="49" charset="-122"/>
                <a:ea typeface="楷体" panose="02010609060101010101" pitchFamily="49" charset="-122"/>
              </a:rPr>
              <a:t>元。</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几个月过去了，简历投出去无数份，却始终杳无回音。家人的催促和同学们陆续拿到</a:t>
            </a:r>
            <a:r>
              <a:rPr lang="en-US" altLang="zh-CN" sz="1600" dirty="0">
                <a:latin typeface="楷体" panose="02010609060101010101" pitchFamily="49" charset="-122"/>
                <a:ea typeface="楷体" panose="02010609060101010101" pitchFamily="49" charset="-122"/>
              </a:rPr>
              <a:t>Offer</a:t>
            </a:r>
            <a:r>
              <a:rPr lang="zh-CN" altLang="en-US" sz="1600" dirty="0">
                <a:latin typeface="楷体" panose="02010609060101010101" pitchFamily="49" charset="-122"/>
                <a:ea typeface="楷体" panose="02010609060101010101" pitchFamily="49" charset="-122"/>
              </a:rPr>
              <a:t>的消息让雪儿越来越焦虑。该找怎样的工作？自己的职业定位到底是什么？眼看着班上那些做过职业规划咨询的同学一个个成了“上班族”，自己毕业快半年了还在跑招聘会，雪儿这才意识到当初自己设定的求职目标有些异想天开。</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828379" y="1816568"/>
            <a:ext cx="7857788" cy="1511952"/>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好的计划是成功的开始，但罗马不是一天建成的，每个时期都有不同的发展平台，需要一个平台、一个平台地循序渐进，逐步走出自己的成功之路。而有些人在做好职业规划后，在执行上自作主张或急功近利，总想走捷径，而不是一步一个脚印地按照自己的规划去实施，结果适得其反。</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1044575" y="1316990"/>
            <a:ext cx="5708015"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（三）总想走捷径，没有按照规划的路径实施</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9" name="任意多边形: 形状 18"/>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任意多边形: 形状 1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9" grpId="0" animBg="1"/>
      <p:bldP spid="2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252314" y="772344"/>
            <a:ext cx="8424936" cy="3358612"/>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吕迪是一个销售主管，</a:t>
            </a:r>
            <a:r>
              <a:rPr lang="en-US" altLang="zh-CN" sz="1600" dirty="0">
                <a:latin typeface="楷体" panose="02010609060101010101" pitchFamily="49" charset="-122"/>
                <a:ea typeface="楷体" panose="02010609060101010101" pitchFamily="49" charset="-122"/>
              </a:rPr>
              <a:t>28</a:t>
            </a:r>
            <a:r>
              <a:rPr lang="zh-CN" altLang="en-US" sz="1600" dirty="0">
                <a:latin typeface="楷体" panose="02010609060101010101" pitchFamily="49" charset="-122"/>
                <a:ea typeface="楷体" panose="02010609060101010101" pitchFamily="49" charset="-122"/>
              </a:rPr>
              <a:t>岁的她正在遭遇职业发展中的“瓶颈”。于是，她来到向阳职业规划咨询中心寻求专家的帮助。</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经过一系列的职业问卷及测评分析，</a:t>
            </a:r>
            <a:r>
              <a:rPr lang="en-US" altLang="zh-CN" sz="1600" dirty="0">
                <a:latin typeface="楷体" panose="02010609060101010101" pitchFamily="49" charset="-122"/>
                <a:ea typeface="楷体" panose="02010609060101010101" pitchFamily="49" charset="-122"/>
              </a:rPr>
              <a:t>CCDM</a:t>
            </a:r>
            <a:r>
              <a:rPr lang="zh-CN" altLang="en-US" sz="1600" dirty="0">
                <a:latin typeface="楷体" panose="02010609060101010101" pitchFamily="49" charset="-122"/>
                <a:ea typeface="楷体" panose="02010609060101010101" pitchFamily="49" charset="-122"/>
              </a:rPr>
              <a:t>职业规划师与其进行了一对一的深入沟通。最后，双方确定了吕迪的职业目标是职业咨询师。而其未来</a:t>
            </a:r>
            <a:r>
              <a:rPr lang="en-US" altLang="zh-CN" sz="1600" dirty="0">
                <a:latin typeface="楷体" panose="02010609060101010101" pitchFamily="49" charset="-122"/>
                <a:ea typeface="楷体" panose="02010609060101010101" pitchFamily="49" charset="-122"/>
              </a:rPr>
              <a:t>5</a:t>
            </a:r>
            <a:r>
              <a:rPr lang="zh-CN" altLang="en-US" sz="1600" dirty="0">
                <a:latin typeface="楷体" panose="02010609060101010101" pitchFamily="49" charset="-122"/>
                <a:ea typeface="楷体" panose="02010609060101010101" pitchFamily="49" charset="-122"/>
              </a:rPr>
              <a:t>～</a:t>
            </a:r>
            <a:r>
              <a:rPr lang="en-US" altLang="zh-CN" sz="1600" dirty="0">
                <a:latin typeface="楷体" panose="02010609060101010101" pitchFamily="49" charset="-122"/>
                <a:ea typeface="楷体" panose="02010609060101010101" pitchFamily="49" charset="-122"/>
              </a:rPr>
              <a:t>10</a:t>
            </a:r>
            <a:r>
              <a:rPr lang="zh-CN" altLang="en-US" sz="1600" dirty="0">
                <a:latin typeface="楷体" panose="02010609060101010101" pitchFamily="49" charset="-122"/>
                <a:ea typeface="楷体" panose="02010609060101010101" pitchFamily="49" charset="-122"/>
              </a:rPr>
              <a:t>年的职业发展路径是：进入猎头公司做客户服务</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猎头公司业务经理</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中小型公司</a:t>
            </a:r>
            <a:r>
              <a:rPr lang="en-US" altLang="zh-CN" sz="1600" dirty="0">
                <a:latin typeface="楷体" panose="02010609060101010101" pitchFamily="49" charset="-122"/>
                <a:ea typeface="楷体" panose="02010609060101010101" pitchFamily="49" charset="-122"/>
              </a:rPr>
              <a:t>HRD—</a:t>
            </a:r>
            <a:r>
              <a:rPr lang="zh-CN" altLang="en-US" sz="1600" dirty="0">
                <a:latin typeface="楷体" panose="02010609060101010101" pitchFamily="49" charset="-122"/>
                <a:ea typeface="楷体" panose="02010609060101010101" pitchFamily="49" charset="-122"/>
              </a:rPr>
              <a:t>大中型公司</a:t>
            </a:r>
            <a:r>
              <a:rPr lang="en-US" altLang="zh-CN" sz="1600" dirty="0">
                <a:latin typeface="楷体" panose="02010609060101010101" pitchFamily="49" charset="-122"/>
                <a:ea typeface="楷体" panose="02010609060101010101" pitchFamily="49" charset="-122"/>
              </a:rPr>
              <a:t>HRD—</a:t>
            </a:r>
            <a:r>
              <a:rPr lang="zh-CN" altLang="en-US" sz="1600" dirty="0">
                <a:latin typeface="楷体" panose="02010609060101010101" pitchFamily="49" charset="-122"/>
                <a:ea typeface="楷体" panose="02010609060101010101" pitchFamily="49" charset="-122"/>
              </a:rPr>
              <a:t>咨询公司职业咨询师。</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对于这个职业发展通道设计，吕迪十分认可，但她觉得这样发展速度太慢。是否有捷径可循？吕迪认为，作为销售主管，自己完全可以直接向人力资源经理转型。 </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然而，在接下来的半年里，简历投出许多，吕迪还是没能得到心仪的</a:t>
            </a:r>
            <a:r>
              <a:rPr lang="en-US" altLang="zh-CN" sz="1600" dirty="0">
                <a:latin typeface="楷体" panose="02010609060101010101" pitchFamily="49" charset="-122"/>
                <a:ea typeface="楷体" panose="02010609060101010101" pitchFamily="49" charset="-122"/>
              </a:rPr>
              <a:t>Offer</a:t>
            </a:r>
            <a:r>
              <a:rPr lang="zh-CN" altLang="en-US" sz="1600" dirty="0">
                <a:latin typeface="楷体" panose="02010609060101010101" pitchFamily="49" charset="-122"/>
                <a:ea typeface="楷体" panose="02010609060101010101" pitchFamily="49" charset="-122"/>
              </a:rPr>
              <a:t>，甚至连降低标准应聘人力资源专员都没戏。后悔不已的吕迪意识到，脚踏实地是多么重要。</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03530" y="735965"/>
            <a:ext cx="8589645" cy="4192270"/>
          </a:xfrm>
          <a:prstGeom prst="rect">
            <a:avLst/>
          </a:prstGeom>
          <a:noFill/>
        </p:spPr>
        <p:txBody>
          <a:bodyPr wrap="square">
            <a:noAutofit/>
          </a:bodyPr>
          <a:lstStyle/>
          <a:p>
            <a:pPr algn="ctr"/>
            <a:r>
              <a:rPr sz="1600" b="1" dirty="0">
                <a:latin typeface="楷体" panose="02010609060101010101" pitchFamily="49" charset="-122"/>
                <a:ea typeface="楷体" panose="02010609060101010101" pitchFamily="49" charset="-122"/>
              </a:rPr>
              <a:t>把个人发展和国家需要、社会发展相结合</a:t>
            </a:r>
            <a:endParaRPr sz="1600" b="1"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两年前，被录取至河北科技工程职业技术大学生态环境工程技术专业时，大一新生许秋实有些迷茫——“大学里，我该做什么？”“毕业后，将去哪里工作？”通过学习、实践，许秋实的未来规划渐渐明晰。站在首届全国大学生职业规划大赛总决赛现场，讲述自己的职业理想时，许秋实眼中有光：“我立志成为一名固废处理方向的环保工程师，服务美丽中国建设。”</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从迷茫到坚定，是一些大学生的成长写照。在学校生涯教育与就业指导的帮助下，同学们主动探索，积极行动，迈好职业生涯发展的第一步。</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大一时，许秋实抱着试试看的念头，参加了与污水处理相关的技能比赛，还加入了学校固废资源化工作室。善动手、爱钻研的他感受到用双手创造美好环境的快乐，从而对从事环保领域工作萌生兴趣。</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在“大学生职业规划”课程教师的指导下，许秋实围绕职业目标开展了一系列探索：查阅政策文件时，他感受到固废资源化利用的重要意义；访谈学院教师时，他对专业发展前景有了更深认识，了解了目标职业的岗位需求等。</a:t>
            </a:r>
            <a:endParaRPr sz="1600" dirty="0">
              <a:latin typeface="楷体" panose="02010609060101010101" pitchFamily="49" charset="-122"/>
              <a:ea typeface="楷体" panose="02010609060101010101" pitchFamily="49" charset="-122"/>
            </a:endParaRPr>
          </a:p>
          <a:p>
            <a:pPr algn="l"/>
            <a:r>
              <a:rPr sz="1600" dirty="0">
                <a:latin typeface="楷体" panose="02010609060101010101" pitchFamily="49" charset="-122"/>
                <a:ea typeface="楷体" panose="02010609060101010101" pitchFamily="49" charset="-122"/>
              </a:rPr>
              <a:t>此后，许秋实进行了更多尝试，赴企业实习，组织团队到乡村开展固废资源化处置实践。“固</a:t>
            </a:r>
            <a:endParaRPr sz="1600" dirty="0">
              <a:latin typeface="楷体" panose="02010609060101010101" pitchFamily="49" charset="-122"/>
              <a:ea typeface="楷体" panose="02010609060101010101" pitchFamily="49" charset="-122"/>
            </a:endParaRPr>
          </a:p>
          <a:p>
            <a:pPr algn="l"/>
            <a:r>
              <a:rPr sz="1600" dirty="0">
                <a:latin typeface="楷体" panose="02010609060101010101" pitchFamily="49" charset="-122"/>
                <a:ea typeface="楷体" panose="02010609060101010101" pitchFamily="49" charset="-122"/>
              </a:rPr>
              <a:t>废处理方向的环保工程师是我感兴趣、有信心做好的职业。”</a:t>
            </a:r>
            <a:endParaRPr sz="1600" dirty="0">
              <a:latin typeface="楷体" panose="02010609060101010101" pitchFamily="49" charset="-122"/>
              <a:ea typeface="楷体" panose="02010609060101010101" pitchFamily="49" charset="-122"/>
            </a:endParaRPr>
          </a:p>
          <a:p>
            <a:pPr algn="l"/>
            <a:endParaRPr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课程导入</a:t>
            </a:r>
            <a:endParaRPr lang="zh-CN" altLang="en-US"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684362" y="1708448"/>
            <a:ext cx="8111815" cy="2989280"/>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目标决定着你的方向，没有目标的人，永远也别想成功。然而，没有行动，目标只能是遥不可及的空想。要制订周详的行动方案，更要勇敢地去落实。在实施职业规划的过程中，没有人是一帆风顺的，困难、挫折并不可怕，可怕的是缺乏毅力</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又故步自封、止步不前。</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也有一些人在实施过程中习惯于低估自己，觉得在命运面前，自己的力量微不足道，不敢尝试、接受新的挑战，也不敢对自己的未来职业生涯进行远景规划，总是觉得自己做不到，因而就让自己错失很多好的机会，所以，要想成为成功的职业人，除了制订科学的职业规划外，更要保持良好的心态，并做出切实有效的行动。这样，你的职业规划才不会沦为“纸上谈兵”，精彩的人生才会真正属于你！</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900386" y="1208824"/>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（四）有规划没行动，仅空谈不作为</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dirty="0">
              <a:cs typeface="+mn-ea"/>
              <a:sym typeface="+mn-lt"/>
            </a:endParaRPr>
          </a:p>
        </p:txBody>
      </p:sp>
      <p:sp>
        <p:nvSpPr>
          <p:cNvPr id="14" name="任意多边形: 形状 13"/>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3" grpId="0" animBg="1"/>
      <p:bldP spid="1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0326" y="615840"/>
            <a:ext cx="8424936" cy="4097275"/>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托尼是北京一家教育咨询公司的课程顾问，因为种种原因在国庆前辞了职，两个月过去了一直都没找到适合的工作，于是他来到向阳职业规划咨询中心寻求帮助。</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经过前期测评和专家团队的综合分析发现，外向且善于表达的托尼非常适合培训类职位，而他自己也希望能成为一名出类拔萃的培训师。</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在确定职业定位和职业目标后，</a:t>
            </a:r>
            <a:r>
              <a:rPr lang="en-US" altLang="zh-CN" sz="1600" dirty="0">
                <a:latin typeface="楷体" panose="02010609060101010101" pitchFamily="49" charset="-122"/>
                <a:ea typeface="楷体" panose="02010609060101010101" pitchFamily="49" charset="-122"/>
              </a:rPr>
              <a:t>CCDM</a:t>
            </a:r>
            <a:r>
              <a:rPr lang="zh-CN" altLang="en-US" sz="1600" dirty="0">
                <a:latin typeface="楷体" panose="02010609060101010101" pitchFamily="49" charset="-122"/>
                <a:ea typeface="楷体" panose="02010609060101010101" pitchFamily="49" charset="-122"/>
              </a:rPr>
              <a:t>职业规划师和他共同制定出周详的求职行动方案</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列出几个目标企业，有针对性地制作简历，收集目标职务的任职要求，同时列出成为培训师的目标行动计划，如何把握当前求职的切入点，如何提高自己的演讲与培训的技能，制订学习充电的详细计划以及完成的时间节点，等等。 </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托尼对此相当满意。一个月过去了，向阳生涯客服专员在进行后续跟进时遗憾地了解到，由于顾虑充电成本等问题，托尼仍在犹豫不决，当初制订的一系列计划被束之高阁，而托尼也继续躲在失业的阴影里踟蹰不前。</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49877" cy="414020"/>
          </a:xfrm>
          <a:prstGeom prst="rect">
            <a:avLst/>
          </a:prstGeom>
          <a:noFill/>
        </p:spPr>
        <p:txBody>
          <a:bodyPr wrap="square" rtlCol="0">
            <a:spAutoFit/>
          </a:bodyPr>
          <a:p>
            <a:r>
              <a:rPr lang="zh-CN" altLang="en-US" sz="2100" b="1">
                <a:hlinkClick r:id="rId2" tooltip="" action="ppaction://hlinkfile"/>
              </a:rPr>
              <a:t>大学生职业生涯规划的调查研究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7"/>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职业生涯规划的基本理论</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684362" y="1708448"/>
            <a:ext cx="8111815" cy="2250616"/>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特质因素论的基本假设是每个人都有自己的人格模式，每种人格模式的个人都有其相适应的职业类型。所谓“特质”就是指个人的人格特征，包括能力倾向、兴趣、价值观和人格等，这些都可以通过心理测量工具来加以评量。</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所谓“因素”，则是指在工作上要取得成功所必须具备的条件或资格，这可以通过对工作的分析来了解。将个人与职业相配，如果个人的特质与工作因素越接近，则个人成功的可能性也就越大。因此，该理论也可称为帕森斯的“人职匹配”理论。</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900386" y="1208824"/>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（一）特质因素论的理论观点</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一、帕森斯的特质因素论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 name="任意多边形: 形状 14"/>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任意多边形: 形状 16"/>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5" grpId="0" animBg="1"/>
      <p:bldP spid="1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70451" y="3788328"/>
            <a:ext cx="8165228" cy="860425"/>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 3.</a:t>
            </a:r>
            <a:r>
              <a:rPr lang="zh-CN" altLang="en-US" b="1" dirty="0">
                <a:solidFill>
                  <a:schemeClr val="accent1"/>
                </a:solidFill>
                <a:latin typeface="微软雅黑" panose="020B0503020204020204" pitchFamily="34" charset="-122"/>
                <a:ea typeface="微软雅黑" panose="020B0503020204020204" pitchFamily="34" charset="-122"/>
              </a:rPr>
              <a:t>人职匹配</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指导人员在了解求职者的特征和职业的各项指标的基础上，帮助求职者进行比较分析，以便选择一种既适合其个人特点又有可能得到并能在职业上取得成功的职业。</a:t>
            </a:r>
            <a:endParaRPr lang="zh-CN" altLang="en-US" sz="1600" dirty="0">
              <a:latin typeface="楷体" panose="02010609060101010101" pitchFamily="49" charset="-122"/>
              <a:ea typeface="楷体" panose="02010609060101010101" pitchFamily="49" charset="-122"/>
            </a:endParaRPr>
          </a:p>
        </p:txBody>
      </p:sp>
      <p:sp>
        <p:nvSpPr>
          <p:cNvPr id="7" name="文本框 6"/>
          <p:cNvSpPr txBox="1"/>
          <p:nvPr/>
        </p:nvSpPr>
        <p:spPr>
          <a:xfrm>
            <a:off x="599440" y="782320"/>
            <a:ext cx="4319270" cy="39878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（二）职业辅导的三大步骤</a:t>
            </a:r>
            <a:endParaRPr lang="en-US" altLang="zh-CN"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480315" y="1236136"/>
            <a:ext cx="8302762" cy="1106805"/>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评价就职者的生理和心理特点</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特性</a:t>
            </a:r>
            <a:r>
              <a:rPr lang="en-US" altLang="zh-CN" b="1" dirty="0">
                <a:solidFill>
                  <a:schemeClr val="accent1"/>
                </a:solidFill>
                <a:latin typeface="微软雅黑" panose="020B0503020204020204" pitchFamily="34" charset="-122"/>
                <a:ea typeface="微软雅黑" panose="020B0503020204020204" pitchFamily="34" charset="-122"/>
              </a:rPr>
              <a:t>)</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通过心理测量及其他评测手段获得有关求职者的身体状况、能力倾向、兴趣爱好、气质与性格等方面的个人资料，通过会谈、调查等方法获得求职者的家庭背景、学业成绩、工作经历等情况，并对这些资料进行评价。</a:t>
            </a:r>
            <a:endParaRPr lang="en-US" altLang="zh-CN" sz="1600" dirty="0">
              <a:latin typeface="楷体" panose="02010609060101010101" pitchFamily="49" charset="-122"/>
              <a:ea typeface="楷体" panose="02010609060101010101" pitchFamily="49" charset="-122"/>
            </a:endParaRPr>
          </a:p>
        </p:txBody>
      </p:sp>
      <p:sp>
        <p:nvSpPr>
          <p:cNvPr id="14" name="文本框 13"/>
          <p:cNvSpPr txBox="1"/>
          <p:nvPr/>
        </p:nvSpPr>
        <p:spPr>
          <a:xfrm>
            <a:off x="470451" y="2383064"/>
            <a:ext cx="8184957" cy="1353185"/>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分析各种职业对人的要求</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因素</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，并向求职者提供有关的职业信息</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b="1" dirty="0">
                <a:latin typeface="楷体" panose="02010609060101010101" pitchFamily="49" charset="-122"/>
                <a:ea typeface="楷体" panose="02010609060101010101" pitchFamily="49" charset="-122"/>
              </a:rPr>
              <a:t>①</a:t>
            </a:r>
            <a:r>
              <a:rPr lang="zh-CN" altLang="en-US" sz="1600" dirty="0">
                <a:latin typeface="楷体" panose="02010609060101010101" pitchFamily="49" charset="-122"/>
                <a:ea typeface="楷体" panose="02010609060101010101" pitchFamily="49" charset="-122"/>
              </a:rPr>
              <a:t>职业的性质、工资待遇、工作条件以及晋升的可能性。</a:t>
            </a:r>
            <a:endParaRPr lang="en-US" altLang="zh-CN" sz="1600" dirty="0">
              <a:latin typeface="楷体" panose="02010609060101010101" pitchFamily="49" charset="-122"/>
              <a:ea typeface="楷体" panose="02010609060101010101" pitchFamily="49" charset="-122"/>
            </a:endParaRPr>
          </a:p>
          <a:p>
            <a:r>
              <a:rPr lang="zh-CN" altLang="en-US" sz="1600" b="1" dirty="0">
                <a:latin typeface="楷体" panose="02010609060101010101" pitchFamily="49" charset="-122"/>
                <a:ea typeface="楷体" panose="02010609060101010101" pitchFamily="49" charset="-122"/>
              </a:rPr>
              <a:t>②</a:t>
            </a:r>
            <a:r>
              <a:rPr lang="zh-CN" altLang="en-US" sz="1600" dirty="0">
                <a:latin typeface="楷体" panose="02010609060101010101" pitchFamily="49" charset="-122"/>
                <a:ea typeface="楷体" panose="02010609060101010101" pitchFamily="49" charset="-122"/>
              </a:rPr>
              <a:t>求职的最低条件，诸如学历要求、年龄、各种能力以及其他心理特点的要求。</a:t>
            </a:r>
            <a:endParaRPr lang="en-US" altLang="zh-CN" sz="1600" dirty="0">
              <a:latin typeface="楷体" panose="02010609060101010101" pitchFamily="49" charset="-122"/>
              <a:ea typeface="楷体" panose="02010609060101010101" pitchFamily="49" charset="-122"/>
            </a:endParaRPr>
          </a:p>
          <a:p>
            <a:r>
              <a:rPr lang="zh-CN" altLang="en-US" sz="1600" b="1" dirty="0">
                <a:latin typeface="楷体" panose="02010609060101010101" pitchFamily="49" charset="-122"/>
                <a:ea typeface="楷体" panose="02010609060101010101" pitchFamily="49" charset="-122"/>
              </a:rPr>
              <a:t>③</a:t>
            </a:r>
            <a:r>
              <a:rPr lang="zh-CN" altLang="en-US" sz="1600" dirty="0">
                <a:latin typeface="楷体" panose="02010609060101010101" pitchFamily="49" charset="-122"/>
                <a:ea typeface="楷体" panose="02010609060101010101" pitchFamily="49" charset="-122"/>
              </a:rPr>
              <a:t>为准备就业而设置的教育课程计划，以及学习年限、入学资格和费用等。</a:t>
            </a:r>
            <a:endParaRPr lang="en-US" altLang="zh-CN" sz="1600" dirty="0">
              <a:latin typeface="楷体" panose="02010609060101010101" pitchFamily="49" charset="-122"/>
              <a:ea typeface="楷体" panose="02010609060101010101" pitchFamily="49" charset="-122"/>
            </a:endParaRPr>
          </a:p>
          <a:p>
            <a:r>
              <a:rPr lang="zh-CN" altLang="en-US" sz="1600" b="1" dirty="0">
                <a:latin typeface="楷体" panose="02010609060101010101" pitchFamily="49" charset="-122"/>
                <a:ea typeface="楷体" panose="02010609060101010101" pitchFamily="49" charset="-122"/>
              </a:rPr>
              <a:t>④</a:t>
            </a:r>
            <a:r>
              <a:rPr lang="zh-CN" altLang="en-US" sz="1600" dirty="0">
                <a:latin typeface="楷体" panose="02010609060101010101" pitchFamily="49" charset="-122"/>
                <a:ea typeface="楷体" panose="02010609060101010101" pitchFamily="49" charset="-122"/>
              </a:rPr>
              <a:t>就业机会。</a:t>
            </a:r>
            <a:endParaRPr lang="zh-CN" altLang="en-US" sz="1600" dirty="0"/>
          </a:p>
        </p:txBody>
      </p:sp>
      <p:sp>
        <p:nvSpPr>
          <p:cNvPr id="10" name="文本框 9"/>
          <p:cNvSpPr txBox="1"/>
          <p:nvPr>
            <p:custDataLst>
              <p:tags r:id="rId1"/>
            </p:custDataLst>
          </p:nvPr>
        </p:nvSpPr>
        <p:spPr>
          <a:xfrm>
            <a:off x="2243288" y="265751"/>
            <a:ext cx="4154955"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一、帕森斯的特质因素论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1141095" y="1816735"/>
            <a:ext cx="7634605" cy="2768600"/>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en-US" altLang="zh-CN" sz="1800" b="1" dirty="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因素匹配</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150000"/>
              </a:lnSpc>
              <a:buFont typeface="Wingdings" panose="05000000000000000000" pitchFamily="2" charset="2"/>
              <a:buChar char="l"/>
            </a:pPr>
            <a:r>
              <a:rPr lang="zh-CN" altLang="en-US" sz="1600" dirty="0">
                <a:latin typeface="楷体" panose="02010609060101010101" pitchFamily="49" charset="-122"/>
                <a:ea typeface="楷体" panose="02010609060101010101" pitchFamily="49" charset="-122"/>
              </a:rPr>
              <a:t>因素匹配即职业匹配人。例如，需要有专门技术知识的职业与掌握该种技能和专业知识的择业者相匹配；劳动条件很差的职业，需要有吃苦耐劳、体格健壮的劳动者与之匹配。</a:t>
            </a:r>
            <a:endParaRPr lang="en-US" altLang="zh-CN" sz="1600" dirty="0">
              <a:latin typeface="楷体" panose="02010609060101010101" pitchFamily="49" charset="-122"/>
              <a:ea typeface="楷体" panose="02010609060101010101" pitchFamily="49" charset="-122"/>
            </a:endParaRPr>
          </a:p>
          <a:p>
            <a:pPr marL="285750" indent="-285750">
              <a:lnSpc>
                <a:spcPct val="150000"/>
              </a:lnSpc>
              <a:buFont typeface="Wingdings" panose="05000000000000000000" pitchFamily="2" charset="2"/>
              <a:buChar char="l"/>
            </a:pPr>
            <a:r>
              <a:rPr lang="en-US" altLang="zh-CN" sz="1800" b="1"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特性匹配</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150000"/>
              </a:lnSpc>
              <a:buFont typeface="Wingdings" panose="05000000000000000000" pitchFamily="2" charset="2"/>
              <a:buChar char="l"/>
            </a:pPr>
            <a:r>
              <a:rPr lang="zh-CN" altLang="en-US" sz="1600" dirty="0">
                <a:latin typeface="楷体" panose="02010609060101010101" pitchFamily="49" charset="-122"/>
                <a:ea typeface="楷体" panose="02010609060101010101" pitchFamily="49" charset="-122"/>
              </a:rPr>
              <a:t>特性匹配即人匹配职业</a:t>
            </a:r>
            <a:r>
              <a:rPr lang="zh-CN" altLang="en-US" sz="1600" b="1"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例如，具有敏感、易动感情、不守常规、个性强、理想主义等人格特性的人，易于从事审美性、自我情感表达的艺术创作类型的职业。</a:t>
            </a:r>
            <a:endParaRPr lang="en-US" altLang="zh-CN" sz="1600" dirty="0">
              <a:latin typeface="楷体" panose="02010609060101010101" pitchFamily="49" charset="-122"/>
              <a:ea typeface="楷体" panose="02010609060101010101" pitchFamily="49" charset="-122"/>
            </a:endParaRPr>
          </a:p>
        </p:txBody>
      </p:sp>
      <p:sp>
        <p:nvSpPr>
          <p:cNvPr id="8" name="文本框 7"/>
          <p:cNvSpPr txBox="1"/>
          <p:nvPr/>
        </p:nvSpPr>
        <p:spPr>
          <a:xfrm>
            <a:off x="1057617" y="1416458"/>
            <a:ext cx="457200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（三）人职匹配的类型</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一、帕森斯的特质因素论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343723" y="13231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512261" y="14730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2000"/>
                                        <p:tgtEl>
                                          <p:spTgt spid="1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7" grpId="0" animBg="1"/>
      <p:bldP spid="1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799941" y="1916083"/>
            <a:ext cx="7857788" cy="1511952"/>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特质因素论的辅导方法易于学习和操作，注重心理测量工具的使用，对心理测量的发展和应用起到了极大的推动作用。一方面，测量工具本身存在信度与效度问题；另一方面，特质因素论强调理性的适配，忽略了个人在决策中的影响作用，因此，基于此模式的辅导有可能仅止于表面的帮助。</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1064374" y="1426484"/>
            <a:ext cx="504056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（四）对特质因素论的评价</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一、帕森斯的特质因素论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9" name="任意多边形: 形状 18"/>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任意多边形: 形状 1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9" grpId="0" animBg="1"/>
      <p:bldP spid="2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684362" y="1708448"/>
            <a:ext cx="8111815" cy="2250616"/>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理论认为，职业选择是个人人格的延伸和表现，人格特质反映在职业上就是职业视频霍兰德职业兴趣测试兴趣，决定职业倾向。霍兰德认为，人格可分为社会型</a:t>
            </a:r>
            <a:r>
              <a:rPr lang="en-US" altLang="zh-CN" sz="1600" dirty="0">
                <a:latin typeface="楷体" panose="02010609060101010101" pitchFamily="49" charset="-122"/>
                <a:ea typeface="楷体" panose="02010609060101010101" pitchFamily="49" charset="-122"/>
              </a:rPr>
              <a:t>(S)</a:t>
            </a:r>
            <a:r>
              <a:rPr lang="zh-CN" altLang="en-US" sz="1600" dirty="0">
                <a:latin typeface="楷体" panose="02010609060101010101" pitchFamily="49" charset="-122"/>
                <a:ea typeface="楷体" panose="02010609060101010101" pitchFamily="49" charset="-122"/>
              </a:rPr>
              <a:t>、企业型</a:t>
            </a:r>
            <a:r>
              <a:rPr lang="en-US" altLang="zh-CN" sz="1600" dirty="0">
                <a:latin typeface="楷体" panose="02010609060101010101" pitchFamily="49" charset="-122"/>
                <a:ea typeface="楷体" panose="02010609060101010101" pitchFamily="49" charset="-122"/>
              </a:rPr>
              <a:t>(E)</a:t>
            </a:r>
            <a:r>
              <a:rPr lang="zh-CN" altLang="en-US" sz="1600" dirty="0">
                <a:latin typeface="楷体" panose="02010609060101010101" pitchFamily="49" charset="-122"/>
                <a:ea typeface="楷体" panose="02010609060101010101" pitchFamily="49" charset="-122"/>
              </a:rPr>
              <a:t>、常规型</a:t>
            </a:r>
            <a:r>
              <a:rPr lang="en-US" altLang="zh-CN" sz="1600" dirty="0">
                <a:latin typeface="楷体" panose="02010609060101010101" pitchFamily="49" charset="-122"/>
                <a:ea typeface="楷体" panose="02010609060101010101" pitchFamily="49" charset="-122"/>
              </a:rPr>
              <a:t>(C)</a:t>
            </a:r>
            <a:r>
              <a:rPr lang="zh-CN" altLang="en-US" sz="1600" dirty="0">
                <a:latin typeface="楷体" panose="02010609060101010101" pitchFamily="49" charset="-122"/>
                <a:ea typeface="楷体" panose="02010609060101010101" pitchFamily="49" charset="-122"/>
              </a:rPr>
              <a:t>、现实型</a:t>
            </a:r>
            <a:r>
              <a:rPr lang="en-US" altLang="zh-CN" sz="1600" dirty="0">
                <a:latin typeface="楷体" panose="02010609060101010101" pitchFamily="49" charset="-122"/>
                <a:ea typeface="楷体" panose="02010609060101010101" pitchFamily="49" charset="-122"/>
              </a:rPr>
              <a:t>(R)</a:t>
            </a:r>
            <a:r>
              <a:rPr lang="zh-CN" altLang="en-US" sz="1600" dirty="0">
                <a:latin typeface="楷体" panose="02010609060101010101" pitchFamily="49" charset="-122"/>
                <a:ea typeface="楷体" panose="02010609060101010101" pitchFamily="49" charset="-122"/>
              </a:rPr>
              <a:t>、研究型</a:t>
            </a:r>
            <a:r>
              <a:rPr lang="en-US" altLang="zh-CN" sz="1600" dirty="0">
                <a:latin typeface="楷体" panose="02010609060101010101" pitchFamily="49" charset="-122"/>
                <a:ea typeface="楷体" panose="02010609060101010101" pitchFamily="49" charset="-122"/>
              </a:rPr>
              <a:t>(I)</a:t>
            </a:r>
            <a:r>
              <a:rPr lang="zh-CN" altLang="en-US" sz="1600" dirty="0">
                <a:latin typeface="楷体" panose="02010609060101010101" pitchFamily="49" charset="-122"/>
                <a:ea typeface="楷体" panose="02010609060101010101" pitchFamily="49" charset="-122"/>
              </a:rPr>
              <a:t>和艺术型</a:t>
            </a:r>
            <a:r>
              <a:rPr lang="en-US" altLang="zh-CN" sz="1600" dirty="0">
                <a:latin typeface="楷体" panose="02010609060101010101" pitchFamily="49" charset="-122"/>
                <a:ea typeface="楷体" panose="02010609060101010101" pitchFamily="49" charset="-122"/>
              </a:rPr>
              <a:t>(A)6</a:t>
            </a:r>
            <a:r>
              <a:rPr lang="zh-CN" altLang="en-US" sz="1600" dirty="0">
                <a:latin typeface="楷体" panose="02010609060101010101" pitchFamily="49" charset="-122"/>
                <a:ea typeface="楷体" panose="02010609060101010101" pitchFamily="49" charset="-122"/>
              </a:rPr>
              <a:t>种类型，职业环境也可以分成相应的同样名称的</a:t>
            </a:r>
            <a:r>
              <a:rPr lang="en-US" altLang="zh-CN" sz="1600" dirty="0">
                <a:latin typeface="楷体" panose="02010609060101010101" pitchFamily="49" charset="-122"/>
                <a:ea typeface="楷体" panose="02010609060101010101" pitchFamily="49" charset="-122"/>
              </a:rPr>
              <a:t>6</a:t>
            </a:r>
            <a:r>
              <a:rPr lang="zh-CN" altLang="en-US" sz="1600" dirty="0">
                <a:latin typeface="楷体" panose="02010609060101010101" pitchFamily="49" charset="-122"/>
                <a:ea typeface="楷体" panose="02010609060101010101" pitchFamily="49" charset="-122"/>
              </a:rPr>
              <a:t>类。</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同一类型的职业通常会吸引相同人格特质的人，从而产生特定的职业氛围。个人人格类型和职业环境之间的适配将增加个人的工作满意度、职业稳定性和职业成就感。</a:t>
            </a:r>
            <a:endParaRPr lang="zh-CN" altLang="en-US" sz="1600" dirty="0">
              <a:latin typeface="楷体" panose="02010609060101010101" pitchFamily="49" charset="-122"/>
              <a:ea typeface="楷体" panose="02010609060101010101" pitchFamily="49" charset="-122"/>
            </a:endParaRPr>
          </a:p>
        </p:txBody>
      </p:sp>
      <p:sp>
        <p:nvSpPr>
          <p:cNvPr id="8" name="文本框 7"/>
          <p:cNvSpPr txBox="1"/>
          <p:nvPr/>
        </p:nvSpPr>
        <p:spPr>
          <a:xfrm>
            <a:off x="900386" y="1208824"/>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（一）类型论的理论观点</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772594" y="260595"/>
            <a:ext cx="297757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二、霍兰德的类型论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 name="任意多边形: 形状 14"/>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任意多边形: 形状 16"/>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2" name="文本框 11"/>
          <p:cNvSpPr txBox="1"/>
          <p:nvPr/>
        </p:nvSpPr>
        <p:spPr>
          <a:xfrm>
            <a:off x="656883" y="4113715"/>
            <a:ext cx="7992888" cy="646331"/>
          </a:xfrm>
          <a:prstGeom prst="rect">
            <a:avLst/>
          </a:prstGeom>
          <a:noFill/>
        </p:spPr>
        <p:txBody>
          <a:bodyPr wrap="square">
            <a:spAutoFit/>
          </a:bodyPr>
          <a:lstStyle/>
          <a:p>
            <a:r>
              <a:rPr lang="zh-CN" altLang="en-US" u="sng" dirty="0">
                <a:latin typeface="楷体" panose="02010609060101010101" pitchFamily="49" charset="-122"/>
                <a:ea typeface="楷体" panose="02010609060101010101" pitchFamily="49" charset="-122"/>
              </a:rPr>
              <a:t>  约翰</a:t>
            </a:r>
            <a:r>
              <a:rPr lang="en-US" altLang="zh-CN" u="sng" dirty="0">
                <a:latin typeface="楷体" panose="02010609060101010101" pitchFamily="49" charset="-122"/>
                <a:ea typeface="楷体" panose="02010609060101010101" pitchFamily="49" charset="-122"/>
              </a:rPr>
              <a:t>·</a:t>
            </a:r>
            <a:r>
              <a:rPr lang="zh-CN" altLang="en-US" u="sng" dirty="0">
                <a:latin typeface="楷体" panose="02010609060101010101" pitchFamily="49" charset="-122"/>
                <a:ea typeface="楷体" panose="02010609060101010101" pitchFamily="49" charset="-122"/>
              </a:rPr>
              <a:t>霍兰德</a:t>
            </a:r>
            <a:r>
              <a:rPr lang="en-US" altLang="zh-CN" u="sng" dirty="0">
                <a:latin typeface="楷体" panose="02010609060101010101" pitchFamily="49" charset="-122"/>
                <a:ea typeface="楷体" panose="02010609060101010101" pitchFamily="49" charset="-122"/>
              </a:rPr>
              <a:t>(</a:t>
            </a:r>
            <a:r>
              <a:rPr lang="en-US" altLang="zh-CN" u="sng" dirty="0" err="1">
                <a:latin typeface="楷体" panose="02010609060101010101" pitchFamily="49" charset="-122"/>
                <a:ea typeface="楷体" panose="02010609060101010101" pitchFamily="49" charset="-122"/>
              </a:rPr>
              <a:t>JohnHouand</a:t>
            </a:r>
            <a:r>
              <a:rPr lang="en-US" altLang="zh-CN" u="sng" dirty="0">
                <a:latin typeface="楷体" panose="02010609060101010101" pitchFamily="49" charset="-122"/>
                <a:ea typeface="楷体" panose="02010609060101010101" pitchFamily="49" charset="-122"/>
              </a:rPr>
              <a:t>)</a:t>
            </a:r>
            <a:r>
              <a:rPr lang="zh-CN" altLang="en-US" u="sng" dirty="0">
                <a:latin typeface="楷体" panose="02010609060101010101" pitchFamily="49" charset="-122"/>
                <a:ea typeface="楷体" panose="02010609060101010101" pitchFamily="49" charset="-122"/>
              </a:rPr>
              <a:t>是美国约翰</a:t>
            </a:r>
            <a:r>
              <a:rPr lang="en-US" altLang="zh-CN" u="sng" dirty="0">
                <a:latin typeface="楷体" panose="02010609060101010101" pitchFamily="49" charset="-122"/>
                <a:ea typeface="楷体" panose="02010609060101010101" pitchFamily="49" charset="-122"/>
              </a:rPr>
              <a:t>·</a:t>
            </a:r>
            <a:r>
              <a:rPr lang="zh-CN" altLang="en-US" u="sng" dirty="0">
                <a:latin typeface="楷体" panose="02010609060101010101" pitchFamily="49" charset="-122"/>
                <a:ea typeface="楷体" panose="02010609060101010101" pitchFamily="49" charset="-122"/>
              </a:rPr>
              <a:t>霍普金斯大学心理学教授，美国著名的职业指导专家。他于</a:t>
            </a:r>
            <a:r>
              <a:rPr lang="en-US" altLang="zh-CN" u="sng" dirty="0">
                <a:latin typeface="楷体" panose="02010609060101010101" pitchFamily="49" charset="-122"/>
                <a:ea typeface="楷体" panose="02010609060101010101" pitchFamily="49" charset="-122"/>
              </a:rPr>
              <a:t>1959</a:t>
            </a:r>
            <a:r>
              <a:rPr lang="zh-CN" altLang="en-US" u="sng" dirty="0">
                <a:latin typeface="楷体" panose="02010609060101010101" pitchFamily="49" charset="-122"/>
                <a:ea typeface="楷体" panose="02010609060101010101" pitchFamily="49" charset="-122"/>
              </a:rPr>
              <a:t>年提出了具有广泛社会影响的霍兰德类型论。</a:t>
            </a:r>
            <a:endParaRPr lang="zh-CN" altLang="en-US"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inVertical)">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randombar(horizontal)">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5" grpId="0" animBg="1"/>
      <p:bldP spid="17" grpId="0" animBg="1"/>
      <p:bldP spid="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1949" y="3185421"/>
            <a:ext cx="8498408" cy="1198880"/>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常规型</a:t>
            </a:r>
            <a:r>
              <a:rPr lang="en-US" altLang="zh-CN" sz="1600" b="1" dirty="0">
                <a:solidFill>
                  <a:schemeClr val="accent1"/>
                </a:solidFill>
                <a:latin typeface="微软雅黑" panose="020B0503020204020204" pitchFamily="34" charset="-122"/>
                <a:ea typeface="微软雅黑" panose="020B0503020204020204" pitchFamily="34" charset="-122"/>
              </a:rPr>
              <a:t>(C)</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49" charset="-122"/>
                <a:ea typeface="楷体" panose="02010609060101010101" pitchFamily="49" charset="-122"/>
              </a:rPr>
              <a:t>共同特征</a:t>
            </a:r>
            <a:r>
              <a:rPr lang="zh-CN" altLang="en-US" sz="1400" dirty="0">
                <a:latin typeface="楷体" panose="02010609060101010101" pitchFamily="49" charset="-122"/>
                <a:ea typeface="楷体" panose="02010609060101010101" pitchFamily="49" charset="-122"/>
              </a:rPr>
              <a:t>：尊重权威和规章制度，喜欢按计划办事，细心、有条理，习惯于接受他人的指挥和领导，自己不谋求领导职务；喜欢关注实际和细节情况，通常较为谨慎和保守，缺乏创造性，不喜欢冒险和竞争，富有自我牺牲精神。</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典型职业</a:t>
            </a:r>
            <a:r>
              <a:rPr lang="zh-CN" altLang="en-US" sz="1400" dirty="0">
                <a:latin typeface="楷体" panose="02010609060101010101" pitchFamily="49" charset="-122"/>
                <a:ea typeface="楷体" panose="02010609060101010101" pitchFamily="49" charset="-122"/>
              </a:rPr>
              <a:t>：秘书、办公室人员、记事员、会计、行政助理、图书管理员、出纳、打字员、投资分析员。</a:t>
            </a: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396300" y="1135946"/>
            <a:ext cx="8424966" cy="98361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社会型</a:t>
            </a:r>
            <a:r>
              <a:rPr lang="en-US" altLang="zh-CN" sz="1600" b="1" dirty="0">
                <a:solidFill>
                  <a:schemeClr val="accent1"/>
                </a:solidFill>
                <a:latin typeface="微软雅黑" panose="020B0503020204020204" pitchFamily="34" charset="-122"/>
                <a:ea typeface="微软雅黑" panose="020B0503020204020204" pitchFamily="34" charset="-122"/>
              </a:rPr>
              <a:t>(S)</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49" charset="-122"/>
                <a:ea typeface="楷体" panose="02010609060101010101" pitchFamily="49" charset="-122"/>
              </a:rPr>
              <a:t>共同特征</a:t>
            </a:r>
            <a:r>
              <a:rPr lang="zh-CN" altLang="en-US" sz="1400" dirty="0">
                <a:latin typeface="楷体" panose="02010609060101010101" pitchFamily="49" charset="-122"/>
                <a:ea typeface="楷体" panose="02010609060101010101" pitchFamily="49" charset="-122"/>
              </a:rPr>
              <a:t>：喜欢与人交往，不断结交新的朋友，善言谈，愿意教导别人；关心社会问题，渴望发挥自己的社会作用；寻求广泛的人际关系，比较看重社会义务和社会道德。</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典型职业</a:t>
            </a:r>
            <a:r>
              <a:rPr lang="zh-CN" altLang="en-US" sz="1400" dirty="0">
                <a:latin typeface="楷体" panose="02010609060101010101" pitchFamily="49" charset="-122"/>
                <a:ea typeface="楷体" panose="02010609060101010101" pitchFamily="49" charset="-122"/>
              </a:rPr>
              <a:t>：教育工作者</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教师、教育行政人员</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和社会工作者</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咨询人员、公关人员</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a:t>
            </a:r>
            <a:endParaRPr lang="en-US" altLang="zh-CN" sz="1400" dirty="0">
              <a:latin typeface="楷体" panose="02010609060101010101" pitchFamily="49" charset="-122"/>
              <a:ea typeface="楷体" panose="02010609060101010101" pitchFamily="49"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391949" y="2169758"/>
            <a:ext cx="8361690" cy="98361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企业型</a:t>
            </a:r>
            <a:r>
              <a:rPr lang="en-US" altLang="zh-CN" sz="1600" b="1" dirty="0">
                <a:solidFill>
                  <a:schemeClr val="accent1"/>
                </a:solidFill>
                <a:latin typeface="微软雅黑" panose="020B0503020204020204" pitchFamily="34" charset="-122"/>
                <a:ea typeface="微软雅黑" panose="020B0503020204020204" pitchFamily="34" charset="-122"/>
              </a:rPr>
              <a:t>(E)</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49" charset="-122"/>
                <a:ea typeface="楷体" panose="02010609060101010101" pitchFamily="49" charset="-122"/>
              </a:rPr>
              <a:t>共同特征</a:t>
            </a:r>
            <a:r>
              <a:rPr lang="zh-CN" altLang="en-US" sz="1400" dirty="0">
                <a:latin typeface="楷体" panose="02010609060101010101" pitchFamily="49" charset="-122"/>
                <a:ea typeface="楷体" panose="02010609060101010101" pitchFamily="49" charset="-122"/>
              </a:rPr>
              <a:t>：追求权力、权威和物质财富，具有领导才能；喜欢竞争，敢于冒险，有野心和抱负；为人务实，习惯以利益得失、权力、地位、金钱等来衡量做事的价值，做事有较强的目的性。</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典型职业</a:t>
            </a:r>
            <a:r>
              <a:rPr lang="zh-CN" altLang="en-US" sz="1400" dirty="0">
                <a:latin typeface="楷体" panose="02010609060101010101" pitchFamily="49" charset="-122"/>
                <a:ea typeface="楷体" panose="02010609060101010101" pitchFamily="49" charset="-122"/>
              </a:rPr>
              <a:t>：项目经理、销售人员、营销管理人员、政府官员、企业领导、法官、律师。</a:t>
            </a:r>
            <a:endParaRPr lang="en-US" altLang="zh-CN" sz="1400" dirty="0">
              <a:latin typeface="楷体" panose="02010609060101010101" pitchFamily="49" charset="-122"/>
              <a:ea typeface="楷体" panose="02010609060101010101" pitchFamily="49" charset="-122"/>
            </a:endParaRPr>
          </a:p>
        </p:txBody>
      </p:sp>
      <p:sp>
        <p:nvSpPr>
          <p:cNvPr id="2" name="文本框 1"/>
          <p:cNvSpPr txBox="1"/>
          <p:nvPr>
            <p:custDataLst>
              <p:tags r:id="rId1"/>
            </p:custDataLst>
          </p:nvPr>
        </p:nvSpPr>
        <p:spPr>
          <a:xfrm>
            <a:off x="2772594" y="260595"/>
            <a:ext cx="2977578"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二、霍兰德的类型论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03530" y="735965"/>
            <a:ext cx="8589645" cy="4192270"/>
          </a:xfrm>
          <a:prstGeom prst="rect">
            <a:avLst/>
          </a:prstGeom>
          <a:noFill/>
        </p:spPr>
        <p:txBody>
          <a:bodyPr wrap="square">
            <a:noAutofit/>
          </a:bodyPr>
          <a:lstStyle/>
          <a:p>
            <a:pPr algn="ctr"/>
            <a:r>
              <a:rPr sz="1600" b="1" dirty="0">
                <a:latin typeface="楷体" panose="02010609060101010101" pitchFamily="49" charset="-122"/>
                <a:ea typeface="楷体" panose="02010609060101010101" pitchFamily="49" charset="-122"/>
              </a:rPr>
              <a:t>把个人发展和国家需要、社会发展相结合</a:t>
            </a:r>
            <a:endParaRPr sz="1600" b="1"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引导学生把个人发展和国家需要、社会发展相结合，从实际出发选择职业和工作岗位，是“大学生职业发展与就业指导”课程的教学目标之一。</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在职业规划大赛总决赛现场，同学们的职业目标多种多样：有的怀揣报国情怀，立志破解半导体领域难题；有的希望从事跨境电商，助力中国制造走向世界；有的想回到家乡，帮助乡亲们致富。而他们的共同点是目标背后积极的价值追求，以及目标与个人特点的适配。</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大学生在设定职业目标时，应当把个人的兴趣、能力、性格特点与国家、社会的发展需要相结合。”北京师范大学心理学部党委书记乔志宏说，职业目标的确定不是一蹴而就的，需要教师的科学指导，需要学生的不断探索、体验和尝试。</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 </a:t>
            </a:r>
            <a:endParaRPr 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课程导入</a:t>
            </a:r>
            <a:endParaRPr lang="zh-CN" altLang="en-US"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1949" y="3185421"/>
            <a:ext cx="8498408" cy="1198880"/>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6.</a:t>
            </a:r>
            <a:r>
              <a:rPr lang="zh-CN" altLang="en-US" sz="1600" b="1" dirty="0">
                <a:solidFill>
                  <a:schemeClr val="accent2"/>
                </a:solidFill>
                <a:latin typeface="微软雅黑" panose="020B0503020204020204" pitchFamily="34" charset="-122"/>
                <a:ea typeface="微软雅黑" panose="020B0503020204020204" pitchFamily="34" charset="-122"/>
              </a:rPr>
              <a:t>艺术型</a:t>
            </a:r>
            <a:r>
              <a:rPr lang="en-US" altLang="zh-CN" sz="1600" b="1" dirty="0">
                <a:solidFill>
                  <a:schemeClr val="accent2"/>
                </a:solidFill>
                <a:latin typeface="微软雅黑" panose="020B0503020204020204" pitchFamily="34" charset="-122"/>
                <a:ea typeface="微软雅黑" panose="020B0503020204020204" pitchFamily="34" charset="-122"/>
              </a:rPr>
              <a:t>(A)</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49" charset="-122"/>
                <a:ea typeface="楷体" panose="02010609060101010101" pitchFamily="49" charset="-122"/>
              </a:rPr>
              <a:t>共同特征</a:t>
            </a:r>
            <a:r>
              <a:rPr lang="zh-CN" altLang="en-US" sz="1400" dirty="0">
                <a:latin typeface="楷体" panose="02010609060101010101" pitchFamily="49" charset="-122"/>
                <a:ea typeface="楷体" panose="02010609060101010101" pitchFamily="49" charset="-122"/>
              </a:rPr>
              <a:t>：尊重权威和规章制度，喜欢按计划办事，细心、有条理，习惯于接受他人的指挥和领导，自己不谋求领导职务；喜欢关注实际和细节情况，通常较为谨慎和保守，缺乏创造性，不喜欢冒险和竞争，富有自我牺牲精神。</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典型职业</a:t>
            </a:r>
            <a:r>
              <a:rPr lang="zh-CN" altLang="en-US" sz="1400" dirty="0">
                <a:latin typeface="楷体" panose="02010609060101010101" pitchFamily="49" charset="-122"/>
                <a:ea typeface="楷体" panose="02010609060101010101" pitchFamily="49" charset="-122"/>
              </a:rPr>
              <a:t>：秘书、办公室人员、记事员、会计、行政助理、图书管理员、出纳、打字员、投资分析员。</a:t>
            </a: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396300" y="1135946"/>
            <a:ext cx="8424966" cy="98361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现实型</a:t>
            </a:r>
            <a:r>
              <a:rPr lang="en-US" altLang="zh-CN" sz="1600" b="1" dirty="0">
                <a:solidFill>
                  <a:schemeClr val="accent2"/>
                </a:solidFill>
                <a:latin typeface="微软雅黑" panose="020B0503020204020204" pitchFamily="34" charset="-122"/>
                <a:ea typeface="微软雅黑" panose="020B0503020204020204" pitchFamily="34" charset="-122"/>
              </a:rPr>
              <a:t>(R)</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49" charset="-122"/>
                <a:ea typeface="楷体" panose="02010609060101010101" pitchFamily="49" charset="-122"/>
              </a:rPr>
              <a:t>共同特征</a:t>
            </a:r>
            <a:r>
              <a:rPr lang="zh-CN" altLang="en-US" sz="1400" dirty="0">
                <a:latin typeface="楷体" panose="02010609060101010101" pitchFamily="49" charset="-122"/>
                <a:ea typeface="楷体" panose="02010609060101010101" pitchFamily="49" charset="-122"/>
              </a:rPr>
              <a:t>：喜欢与人交往，不断结交新的朋友，善言谈，愿意教导别人；关心社会问题，渴望发挥自己的社会作用；寻求广泛的人际关系，比较看重社会义务和社会道德。</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典型职业</a:t>
            </a:r>
            <a:r>
              <a:rPr lang="zh-CN" altLang="en-US" sz="1400" dirty="0">
                <a:latin typeface="楷体" panose="02010609060101010101" pitchFamily="49" charset="-122"/>
                <a:ea typeface="楷体" panose="02010609060101010101" pitchFamily="49" charset="-122"/>
              </a:rPr>
              <a:t>：教育工作者</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教师、教育行政人员</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和社会工作者</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咨询人员、公关人员</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a:t>
            </a:r>
            <a:endParaRPr lang="en-US" altLang="zh-CN" sz="1400" dirty="0">
              <a:latin typeface="楷体" panose="02010609060101010101" pitchFamily="49" charset="-122"/>
              <a:ea typeface="楷体" panose="02010609060101010101" pitchFamily="49"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391949" y="2169758"/>
            <a:ext cx="8361690" cy="98361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5.</a:t>
            </a:r>
            <a:r>
              <a:rPr lang="zh-CN" altLang="en-US" sz="1600" b="1" dirty="0">
                <a:solidFill>
                  <a:schemeClr val="accent2"/>
                </a:solidFill>
                <a:latin typeface="微软雅黑" panose="020B0503020204020204" pitchFamily="34" charset="-122"/>
                <a:ea typeface="微软雅黑" panose="020B0503020204020204" pitchFamily="34" charset="-122"/>
              </a:rPr>
              <a:t>研究型</a:t>
            </a:r>
            <a:r>
              <a:rPr lang="en-US" altLang="zh-CN" sz="1600" b="1" dirty="0">
                <a:solidFill>
                  <a:schemeClr val="accent2"/>
                </a:solidFill>
                <a:latin typeface="微软雅黑" panose="020B0503020204020204" pitchFamily="34" charset="-122"/>
                <a:ea typeface="微软雅黑" panose="020B0503020204020204" pitchFamily="34" charset="-122"/>
              </a:rPr>
              <a:t>(I)</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49" charset="-122"/>
                <a:ea typeface="楷体" panose="02010609060101010101" pitchFamily="49" charset="-122"/>
              </a:rPr>
              <a:t>共同特征</a:t>
            </a:r>
            <a:r>
              <a:rPr lang="zh-CN" altLang="en-US" sz="1400" dirty="0">
                <a:latin typeface="楷体" panose="02010609060101010101" pitchFamily="49" charset="-122"/>
                <a:ea typeface="楷体" panose="02010609060101010101" pitchFamily="49" charset="-122"/>
              </a:rPr>
              <a:t>：追求权力、权威和物质财富，具有领导才能；喜欢竞争，敢于冒险，有野心和抱负；为人务实，习惯以利益得失、权力、地位、金钱等来衡量做事的价值，做事有较强的目的性。</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典型职业</a:t>
            </a:r>
            <a:r>
              <a:rPr lang="zh-CN" altLang="en-US" sz="1400" dirty="0">
                <a:latin typeface="楷体" panose="02010609060101010101" pitchFamily="49" charset="-122"/>
                <a:ea typeface="楷体" panose="02010609060101010101" pitchFamily="49" charset="-122"/>
              </a:rPr>
              <a:t>：项目经理、销售人员、营销管理人员、政府官员、企业领导、法官、律师。</a:t>
            </a:r>
            <a:endParaRPr lang="en-US" altLang="zh-CN" sz="1400" dirty="0">
              <a:latin typeface="楷体" panose="02010609060101010101" pitchFamily="49" charset="-122"/>
              <a:ea typeface="楷体" panose="02010609060101010101" pitchFamily="49" charset="-122"/>
            </a:endParaRPr>
          </a:p>
        </p:txBody>
      </p:sp>
      <p:sp>
        <p:nvSpPr>
          <p:cNvPr id="2" name="文本框 1"/>
          <p:cNvSpPr txBox="1"/>
          <p:nvPr>
            <p:custDataLst>
              <p:tags r:id="rId1"/>
            </p:custDataLst>
          </p:nvPr>
        </p:nvSpPr>
        <p:spPr>
          <a:xfrm>
            <a:off x="2772594" y="260595"/>
            <a:ext cx="297757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二、霍兰德的类型论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60970" y="793441"/>
            <a:ext cx="8300151" cy="1938020"/>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然而，大多数人并非只有一种性向。例如，一个人的性向很可能同时包含着社会性向、现实性向和研究性向。霍兰德认为，这些性向越相似，相容性越强，则一个人在选择职业时所面临的内在冲突和犹豫就会越少。为了帮助描述这种情况，霍兰德建议将这</a:t>
            </a:r>
            <a:r>
              <a:rPr lang="en-US" altLang="zh-CN" sz="1600" dirty="0">
                <a:latin typeface="楷体" panose="02010609060101010101" pitchFamily="49" charset="-122"/>
                <a:ea typeface="楷体" panose="02010609060101010101" pitchFamily="49" charset="-122"/>
              </a:rPr>
              <a:t>6</a:t>
            </a:r>
            <a:r>
              <a:rPr lang="zh-CN" altLang="en-US" sz="1600" dirty="0">
                <a:latin typeface="楷体" panose="02010609060101010101" pitchFamily="49" charset="-122"/>
                <a:ea typeface="楷体" panose="02010609060101010101" pitchFamily="49" charset="-122"/>
              </a:rPr>
              <a:t>种性向分别放在一个正六边形的每一个角上，形成霍兰德职业兴趣六边形模型。    </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endParaRPr lang="zh-CN" altLang="en-US" sz="1600" dirty="0">
              <a:latin typeface="楷体" panose="02010609060101010101" pitchFamily="49" charset="-122"/>
              <a:ea typeface="楷体" panose="02010609060101010101" pitchFamily="49"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2967990" y="2637790"/>
            <a:ext cx="3209290" cy="2467610"/>
          </a:xfrm>
          <a:prstGeom prst="rect">
            <a:avLst/>
          </a:prstGeom>
        </p:spPr>
      </p:pic>
      <p:sp>
        <p:nvSpPr>
          <p:cNvPr id="10" name="文本框 9"/>
          <p:cNvSpPr txBox="1"/>
          <p:nvPr>
            <p:custDataLst>
              <p:tags r:id="rId3"/>
            </p:custDataLst>
          </p:nvPr>
        </p:nvSpPr>
        <p:spPr>
          <a:xfrm>
            <a:off x="2772594" y="332350"/>
            <a:ext cx="297757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二、霍兰德的类型论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1949" y="3185421"/>
            <a:ext cx="8498408" cy="110680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相对关系</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楷体" panose="02010609060101010101" pitchFamily="49" charset="-122"/>
                <a:ea typeface="楷体" panose="02010609060101010101" pitchFamily="49" charset="-122"/>
              </a:rPr>
              <a:t>在六边形上处于对角位置的类型之间即为相对关系，如</a:t>
            </a:r>
            <a:r>
              <a:rPr lang="en-US" altLang="zh-CN" sz="1400" dirty="0">
                <a:latin typeface="楷体" panose="02010609060101010101" pitchFamily="49" charset="-122"/>
                <a:ea typeface="楷体" panose="02010609060101010101" pitchFamily="49" charset="-122"/>
              </a:rPr>
              <a:t>RS</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IE</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AC</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SR</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EI</a:t>
            </a:r>
            <a:r>
              <a:rPr lang="zh-CN" altLang="en-US" sz="1400" dirty="0">
                <a:latin typeface="楷体" panose="02010609060101010101" pitchFamily="49" charset="-122"/>
                <a:ea typeface="楷体" panose="02010609060101010101" pitchFamily="49" charset="-122"/>
              </a:rPr>
              <a:t>和</a:t>
            </a:r>
            <a:r>
              <a:rPr lang="en-US" altLang="zh-CN" sz="1400" dirty="0">
                <a:latin typeface="楷体" panose="02010609060101010101" pitchFamily="49" charset="-122"/>
                <a:ea typeface="楷体" panose="02010609060101010101" pitchFamily="49" charset="-122"/>
              </a:rPr>
              <a:t>CA</a:t>
            </a:r>
            <a:r>
              <a:rPr lang="zh-CN" altLang="en-US" sz="1400" dirty="0">
                <a:latin typeface="楷体" panose="02010609060101010101" pitchFamily="49" charset="-122"/>
                <a:ea typeface="楷体" panose="02010609060101010101" pitchFamily="49" charset="-122"/>
              </a:rPr>
              <a:t>。相对关系的人格类型共同点少。因此，一个人同时对处于相对关系的两种职业环境都兴趣很浓的情况较为少见。</a:t>
            </a: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396300" y="1135946"/>
            <a:ext cx="8424966" cy="110680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相邻关系</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楷体" panose="02010609060101010101" pitchFamily="49" charset="-122"/>
                <a:ea typeface="楷体" panose="02010609060101010101" pitchFamily="49" charset="-122"/>
              </a:rPr>
              <a:t>相邻关系如</a:t>
            </a:r>
            <a:r>
              <a:rPr lang="en-US" altLang="zh-CN" sz="1400" dirty="0">
                <a:latin typeface="楷体" panose="02010609060101010101" pitchFamily="49" charset="-122"/>
                <a:ea typeface="楷体" panose="02010609060101010101" pitchFamily="49" charset="-122"/>
              </a:rPr>
              <a:t>RI</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IR</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IA</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AI</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AS</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SA</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SE</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ES</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EC</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CE</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RC</a:t>
            </a:r>
            <a:r>
              <a:rPr lang="zh-CN" altLang="en-US" sz="1400" dirty="0">
                <a:latin typeface="楷体" panose="02010609060101010101" pitchFamily="49" charset="-122"/>
                <a:ea typeface="楷体" panose="02010609060101010101" pitchFamily="49" charset="-122"/>
              </a:rPr>
              <a:t>和</a:t>
            </a:r>
            <a:r>
              <a:rPr lang="en-US" altLang="zh-CN" sz="1400" dirty="0">
                <a:latin typeface="楷体" panose="02010609060101010101" pitchFamily="49" charset="-122"/>
                <a:ea typeface="楷体" panose="02010609060101010101" pitchFamily="49" charset="-122"/>
              </a:rPr>
              <a:t>CR</a:t>
            </a:r>
            <a:r>
              <a:rPr lang="zh-CN" altLang="en-US" sz="1400" dirty="0">
                <a:latin typeface="楷体" panose="02010609060101010101" pitchFamily="49" charset="-122"/>
                <a:ea typeface="楷体" panose="02010609060101010101" pitchFamily="49" charset="-122"/>
              </a:rPr>
              <a:t>，属于这种关系的两种类型的个体之间共同点较多。例如，现实型、研究型的人就都不太偏好人际交往，这两种职业环境中也都较少机会与人接触。</a:t>
            </a:r>
            <a:endParaRPr lang="en-US" altLang="zh-CN" sz="1400" dirty="0">
              <a:latin typeface="楷体" panose="02010609060101010101" pitchFamily="49" charset="-122"/>
              <a:ea typeface="楷体" panose="02010609060101010101" pitchFamily="49" charset="-122"/>
            </a:endParaRPr>
          </a:p>
        </p:txBody>
      </p:sp>
      <p:sp>
        <p:nvSpPr>
          <p:cNvPr id="10" name="文本框 9"/>
          <p:cNvSpPr txBox="1"/>
          <p:nvPr/>
        </p:nvSpPr>
        <p:spPr>
          <a:xfrm>
            <a:off x="252095" y="628015"/>
            <a:ext cx="4556125" cy="398780"/>
          </a:xfrm>
          <a:prstGeom prst="rect">
            <a:avLst/>
          </a:prstGeom>
          <a:noFill/>
        </p:spPr>
        <p:txBody>
          <a:bodyPr wrap="square" rtlCol="0">
            <a:spAutoFit/>
          </a:bodyPr>
          <a:lstStyle/>
          <a:p>
            <a:r>
              <a:rPr sz="2000" b="1" dirty="0">
                <a:latin typeface="微软雅黑" panose="020B0503020204020204" pitchFamily="34" charset="-122"/>
                <a:ea typeface="微软雅黑" panose="020B0503020204020204" pitchFamily="34" charset="-122"/>
              </a:rPr>
              <a:t>（二）不同类型的关系</a:t>
            </a:r>
            <a:endParaRPr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391949" y="2169758"/>
            <a:ext cx="8361690" cy="110680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相隔关系</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楷体" panose="02010609060101010101" pitchFamily="49" charset="-122"/>
                <a:ea typeface="楷体" panose="02010609060101010101" pitchFamily="49" charset="-122"/>
              </a:rPr>
              <a:t>相隔关系如</a:t>
            </a:r>
            <a:r>
              <a:rPr lang="en-US" altLang="zh-CN" sz="1400" dirty="0">
                <a:latin typeface="楷体" panose="02010609060101010101" pitchFamily="49" charset="-122"/>
                <a:ea typeface="楷体" panose="02010609060101010101" pitchFamily="49" charset="-122"/>
              </a:rPr>
              <a:t>RA</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RE</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IC</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IS</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AR</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AE</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SI</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SC</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EA</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ER</a:t>
            </a:r>
            <a:r>
              <a:rPr lang="zh-CN" altLang="en-US" sz="1400" dirty="0">
                <a:latin typeface="楷体" panose="02010609060101010101" pitchFamily="49" charset="-122"/>
                <a:ea typeface="楷体" panose="02010609060101010101" pitchFamily="49" charset="-122"/>
              </a:rPr>
              <a:t>、</a:t>
            </a:r>
            <a:r>
              <a:rPr lang="en-US" altLang="zh-CN" sz="1400" dirty="0">
                <a:latin typeface="楷体" panose="02010609060101010101" pitchFamily="49" charset="-122"/>
                <a:ea typeface="楷体" panose="02010609060101010101" pitchFamily="49" charset="-122"/>
              </a:rPr>
              <a:t>CI</a:t>
            </a:r>
            <a:r>
              <a:rPr lang="zh-CN" altLang="en-US" sz="1400" dirty="0">
                <a:latin typeface="楷体" panose="02010609060101010101" pitchFamily="49" charset="-122"/>
                <a:ea typeface="楷体" panose="02010609060101010101" pitchFamily="49" charset="-122"/>
              </a:rPr>
              <a:t>和</a:t>
            </a:r>
            <a:r>
              <a:rPr lang="en-US" altLang="zh-CN" sz="1400" dirty="0">
                <a:latin typeface="楷体" panose="02010609060101010101" pitchFamily="49" charset="-122"/>
                <a:ea typeface="楷体" panose="02010609060101010101" pitchFamily="49" charset="-122"/>
              </a:rPr>
              <a:t>CS</a:t>
            </a:r>
            <a:r>
              <a:rPr lang="zh-CN" altLang="en-US" sz="1400" dirty="0">
                <a:latin typeface="楷体" panose="02010609060101010101" pitchFamily="49" charset="-122"/>
                <a:ea typeface="楷体" panose="02010609060101010101" pitchFamily="49" charset="-122"/>
              </a:rPr>
              <a:t>，属于这种关系的两种类型的个体之间共同点较相邻关系少。</a:t>
            </a:r>
            <a:endParaRPr lang="en-US" altLang="zh-CN" sz="14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988368"/>
            <a:ext cx="8640304" cy="3046988"/>
          </a:xfrm>
          <a:prstGeom prst="rect">
            <a:avLst/>
          </a:prstGeom>
          <a:noFill/>
        </p:spPr>
        <p:txBody>
          <a:bodyPr wrap="square">
            <a:spAutoFit/>
          </a:bodyPr>
          <a:lstStyle/>
          <a:p>
            <a:r>
              <a:rPr lang="zh-CN" altLang="en-US" sz="1600" dirty="0">
                <a:latin typeface="楷体" panose="02010609060101010101" pitchFamily="49" charset="-122"/>
                <a:ea typeface="楷体" panose="02010609060101010101" pitchFamily="49" charset="-122"/>
              </a:rPr>
              <a:t>     人们通常倾向选择与自我类型匹配的职业环境，如具有现实型兴趣的人希望在现实型的职业环境中工作，可以最好地发挥个人潜能。但是，在职业选择中，个体并非一定要选择与自己兴趣完全对应的职业环境。一则是因为个体本身常是多种兴趣类型的综合体，单一类型显著突出的情况不多。</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因此，评价个体的兴趣类型时也时常根据其在</a:t>
            </a:r>
            <a:r>
              <a:rPr lang="en-US" altLang="zh-CN" sz="1600" dirty="0">
                <a:latin typeface="楷体" panose="02010609060101010101" pitchFamily="49" charset="-122"/>
                <a:ea typeface="楷体" panose="02010609060101010101" pitchFamily="49" charset="-122"/>
              </a:rPr>
              <a:t>6</a:t>
            </a:r>
            <a:r>
              <a:rPr lang="zh-CN" altLang="en-US" sz="1600" dirty="0">
                <a:latin typeface="楷体" panose="02010609060101010101" pitchFamily="49" charset="-122"/>
                <a:ea typeface="楷体" panose="02010609060101010101" pitchFamily="49" charset="-122"/>
              </a:rPr>
              <a:t>种类型中得分居前三的类型组合进行，组合时，根据分数的高低依次排列字母，构成其兴趣类型组</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霍兰德人格类型代码</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，如</a:t>
            </a:r>
            <a:r>
              <a:rPr lang="en-US" altLang="zh-CN" sz="1600" dirty="0">
                <a:latin typeface="楷体" panose="02010609060101010101" pitchFamily="49" charset="-122"/>
                <a:ea typeface="楷体" panose="02010609060101010101" pitchFamily="49" charset="-122"/>
              </a:rPr>
              <a:t>RCA</a:t>
            </a:r>
            <a:r>
              <a:rPr lang="zh-CN" altLang="en-US" sz="1600" dirty="0">
                <a:latin typeface="楷体" panose="02010609060101010101" pitchFamily="49" charset="-122"/>
                <a:ea typeface="楷体" panose="02010609060101010101" pitchFamily="49" charset="-122"/>
              </a:rPr>
              <a:t>、</a:t>
            </a:r>
            <a:r>
              <a:rPr lang="en-US" altLang="zh-CN" sz="1600" dirty="0">
                <a:latin typeface="楷体" panose="02010609060101010101" pitchFamily="49" charset="-122"/>
                <a:ea typeface="楷体" panose="02010609060101010101" pitchFamily="49" charset="-122"/>
              </a:rPr>
              <a:t>AIS</a:t>
            </a:r>
            <a:r>
              <a:rPr lang="zh-CN" altLang="en-US" sz="1600" dirty="0">
                <a:latin typeface="楷体" panose="02010609060101010101" pitchFamily="49" charset="-122"/>
                <a:ea typeface="楷体" panose="02010609060101010101" pitchFamily="49" charset="-122"/>
              </a:rPr>
              <a:t>等。二则是因为影响职业选择的因素是多方面的，不完全依据兴趣类型，还要参照社会的职业需求及获得职业的现实可能性。</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因此，职业选择时会不断妥协，寻求相隔职业环境甚至相对职业环境，在这种环境中，个体需要逐渐适应工作环境。但是，如果个体寻找的是相对的职业环境，意味着所进入的是与自我兴趣完全不同的职业环境，则工作起来可能会难以适应，或者难以做到工作时觉得快乐，甚至可能会每天工作得很痛苦。</a:t>
            </a:r>
            <a:endParaRPr lang="zh-CN" altLang="en-US" sz="1600" dirty="0">
              <a:latin typeface="楷体" panose="02010609060101010101" pitchFamily="49" charset="-122"/>
              <a:ea typeface="楷体" panose="02010609060101010101" pitchFamily="49" charset="-122"/>
            </a:endParaRPr>
          </a:p>
        </p:txBody>
      </p:sp>
      <p:sp>
        <p:nvSpPr>
          <p:cNvPr id="7" name="文本框 6"/>
          <p:cNvSpPr txBox="1"/>
          <p:nvPr/>
        </p:nvSpPr>
        <p:spPr>
          <a:xfrm>
            <a:off x="599440" y="483870"/>
            <a:ext cx="3617595" cy="39878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（二）不同类型的关系</a:t>
            </a:r>
            <a:endParaRPr lang="en-US" altLang="zh-CN" sz="2000"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988368"/>
            <a:ext cx="8640304" cy="3293209"/>
          </a:xfrm>
          <a:prstGeom prst="rect">
            <a:avLst/>
          </a:prstGeom>
          <a:noFill/>
        </p:spPr>
        <p:txBody>
          <a:bodyPr wrap="square">
            <a:spAutoFit/>
          </a:bodyPr>
          <a:lstStyle/>
          <a:p>
            <a:r>
              <a:rPr lang="zh-CN" altLang="en-US" sz="1600" dirty="0">
                <a:latin typeface="楷体" panose="02010609060101010101" pitchFamily="49" charset="-122"/>
                <a:ea typeface="楷体" panose="02010609060101010101" pitchFamily="49" charset="-122"/>
              </a:rPr>
              <a:t>  霍兰德的类型论自提出以后，就对生涯辅导产生了广泛的影响。他所提出的类型论有助于对人格</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兴趣类型及职业的分析、解释和评估。有许多被广泛使用的测量工作都以霍兰德的类型理论为依据，如霍兰德本人编制的自我探索量表、斯特朗兴趣量表、库德兴趣量表、电脑生涯辅助系统“发现者”和国内的北森职业兴趣测评等。这些测评都可以作为个人进行自我探索的有用工具。</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霍兰德将其职业人格类型理论运用于美国劳工部制定的职业条目词典，借助其中职业分析的有关内容，将其中的</a:t>
            </a:r>
            <a:r>
              <a:rPr lang="en-US" altLang="zh-CN" sz="1600" dirty="0">
                <a:latin typeface="楷体" panose="02010609060101010101" pitchFamily="49" charset="-122"/>
                <a:ea typeface="楷体" panose="02010609060101010101" pitchFamily="49" charset="-122"/>
              </a:rPr>
              <a:t>12099</a:t>
            </a:r>
            <a:r>
              <a:rPr lang="zh-CN" altLang="en-US" sz="1600" dirty="0">
                <a:latin typeface="楷体" panose="02010609060101010101" pitchFamily="49" charset="-122"/>
                <a:ea typeface="楷体" panose="02010609060101010101" pitchFamily="49" charset="-122"/>
              </a:rPr>
              <a:t>种职业赋予霍兰德人格类型代码，编撰了</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霍兰德职业代码词典</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，为各类人员按照自己的职业兴趣类型搜寻合适的职业提供了广泛的应用前景。霍兰德的类型论结构完整、清晰易懂，在生涯辅导实践中被广泛应用。</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但也有其局限性，如从长远和发展的观点看，择业者的人格、职业兴趣与职业环境都是发展变化的，在相互适应中相互影响。择业者的职业选择除人格因素外还与择业者的价值观、情商、工作经验、教育与能力等状况以及广泛的社会背景如家庭期望、社会需求、科技发展、经济兴衰等有关系，应该全面综合考虑。</a:t>
            </a:r>
            <a:endParaRPr lang="zh-CN" altLang="en-US" sz="1600" dirty="0">
              <a:latin typeface="楷体" panose="02010609060101010101" pitchFamily="49" charset="-122"/>
              <a:ea typeface="楷体" panose="02010609060101010101" pitchFamily="49" charset="-122"/>
            </a:endParaRPr>
          </a:p>
        </p:txBody>
      </p:sp>
      <p:sp>
        <p:nvSpPr>
          <p:cNvPr id="7" name="文本框 6"/>
          <p:cNvSpPr txBox="1"/>
          <p:nvPr/>
        </p:nvSpPr>
        <p:spPr>
          <a:xfrm>
            <a:off x="540385" y="483870"/>
            <a:ext cx="41211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对类型论的评价</a:t>
            </a:r>
            <a:endParaRPr lang="en-US" altLang="zh-CN" sz="20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96330" y="772344"/>
            <a:ext cx="8352928" cy="3461385"/>
          </a:xfrm>
          <a:prstGeom prst="rect">
            <a:avLst/>
          </a:prstGeom>
          <a:noFill/>
        </p:spPr>
        <p:txBody>
          <a:bodyPr wrap="square">
            <a:spAutoFit/>
          </a:bodyPr>
          <a:lstStyle/>
          <a:p>
            <a:pPr>
              <a:lnSpc>
                <a:spcPct val="150000"/>
              </a:lnSpc>
            </a:pPr>
            <a:r>
              <a:rPr lang="zh-CN" altLang="en-US" sz="1600" b="1" dirty="0">
                <a:latin typeface="楷体" panose="02010609060101010101" pitchFamily="49" charset="-122"/>
                <a:ea typeface="楷体" panose="02010609060101010101" pitchFamily="49" charset="-122"/>
              </a:rPr>
              <a:t>                        </a:t>
            </a:r>
            <a:r>
              <a:rPr lang="zh-CN" altLang="en-US" b="1" dirty="0">
                <a:latin typeface="楷体" panose="02010609060101010101" pitchFamily="49" charset="-122"/>
                <a:ea typeface="楷体" panose="02010609060101010101" pitchFamily="49" charset="-122"/>
              </a:rPr>
              <a:t>“兴趣”对职业生涯的影响</a:t>
            </a:r>
            <a:endParaRPr lang="en-US" altLang="zh-CN" sz="1600" b="1"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   王强参加某公司的招聘，面试一个大区销售助理的职位。面试期间，人事经理问他怎么看待出差这件事情。他说他喜欢出差，在不同的地方接触不同的人让他觉得很充实、很丰富，他很喜欢“在路上”的感觉。人事经理告诉他，这个职位已经换了两位职员，两个人其他方面都很优秀，但都因为不能忍受频繁的出差而自动辞职。所以，他们这次非常看重这一点，其他能力还能在工作中不断获得提升，但是一定要找一位喜欢并且能够随时出差的职员。  </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正所谓“你的蜜糖，我的毒药”，这句话很好地说明了这一现象。人们在职业选择和发展过程中，会越来越明显地发现自己某种需要又难以接受的事情，这一点甚至会对一个人的职业生涯产生非常大的影响。</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21841" y="3526858"/>
            <a:ext cx="8424936" cy="646331"/>
          </a:xfrm>
          <a:prstGeom prst="rect">
            <a:avLst/>
          </a:prstGeom>
          <a:noFill/>
        </p:spPr>
        <p:txBody>
          <a:bodyPr wrap="square">
            <a:spAutoFit/>
          </a:bodyPr>
          <a:lstStyle/>
          <a:p>
            <a:r>
              <a:rPr lang="zh-CN" altLang="en-US" u="sng" dirty="0">
                <a:latin typeface="楷体" panose="02010609060101010101" pitchFamily="49" charset="-122"/>
                <a:ea typeface="楷体" panose="02010609060101010101" pitchFamily="49" charset="-122"/>
              </a:rPr>
              <a:t>  明尼苏达工作适应论是由戴维斯与罗圭斯特等人在</a:t>
            </a:r>
            <a:r>
              <a:rPr lang="en-US" altLang="zh-CN" u="sng" dirty="0">
                <a:latin typeface="楷体" panose="02010609060101010101" pitchFamily="49" charset="-122"/>
                <a:ea typeface="楷体" panose="02010609060101010101" pitchFamily="49" charset="-122"/>
              </a:rPr>
              <a:t>20</a:t>
            </a:r>
            <a:r>
              <a:rPr lang="zh-CN" altLang="en-US" u="sng" dirty="0">
                <a:latin typeface="楷体" panose="02010609060101010101" pitchFamily="49" charset="-122"/>
                <a:ea typeface="楷体" panose="02010609060101010101" pitchFamily="49" charset="-122"/>
              </a:rPr>
              <a:t>世纪</a:t>
            </a:r>
            <a:r>
              <a:rPr lang="en-US" altLang="zh-CN" u="sng" dirty="0">
                <a:latin typeface="楷体" panose="02010609060101010101" pitchFamily="49" charset="-122"/>
                <a:ea typeface="楷体" panose="02010609060101010101" pitchFamily="49" charset="-122"/>
              </a:rPr>
              <a:t>60</a:t>
            </a:r>
            <a:r>
              <a:rPr lang="zh-CN" altLang="en-US" u="sng" dirty="0">
                <a:latin typeface="楷体" panose="02010609060101010101" pitchFamily="49" charset="-122"/>
                <a:ea typeface="楷体" panose="02010609060101010101" pitchFamily="49" charset="-122"/>
              </a:rPr>
              <a:t>年代提出的，旨在探索如何帮助残障人士适应工作，经过数十年发展，成为强调人境符合的心理学理论。</a:t>
            </a:r>
            <a:endParaRPr lang="zh-CN" altLang="en-US" u="sng" dirty="0">
              <a:latin typeface="楷体" panose="02010609060101010101" pitchFamily="49" charset="-122"/>
              <a:ea typeface="楷体" panose="02010609060101010101" pitchFamily="49" charset="-122"/>
            </a:endParaRPr>
          </a:p>
        </p:txBody>
      </p:sp>
      <p:sp>
        <p:nvSpPr>
          <p:cNvPr id="8" name="文本框 7"/>
          <p:cNvSpPr txBox="1"/>
          <p:nvPr/>
        </p:nvSpPr>
        <p:spPr>
          <a:xfrm>
            <a:off x="1012906" y="1675862"/>
            <a:ext cx="7710841" cy="1569660"/>
          </a:xfrm>
          <a:prstGeom prst="rect">
            <a:avLst/>
          </a:prstGeom>
          <a:noFill/>
        </p:spPr>
        <p:txBody>
          <a:bodyPr wrap="square">
            <a:spAutoFit/>
          </a:bodyPr>
          <a:lstStyle/>
          <a:p>
            <a:r>
              <a:rPr lang="zh-CN" altLang="en-US" sz="1600" dirty="0">
                <a:latin typeface="楷体" panose="02010609060101010101" pitchFamily="49" charset="-122"/>
                <a:ea typeface="楷体" panose="02010609060101010101" pitchFamily="49" charset="-122"/>
              </a:rPr>
              <a:t>该理论认为，选择职业或生涯发展固然重要，但就业后的适应问题更值得注意，尤其对障碍者而言，在工作上能否持续稳定，对其生活、信心与未来发展都是重要的课题。基于此种考虑，戴维斯等人从工作适应的角度，分析适应良好与否的因素。他们认为，个人与工作之间存在互动的关系，符合与否是互动过程的产物，个人的需求会变，工作的要求也会随时间或经济情势而调整。如果个人能努力维持其与工作环境间符合一致的关系，则个人工作满意度越高，在这一工作领域也越能持久。</a:t>
            </a:r>
            <a:endParaRPr lang="en-US" altLang="zh-CN" sz="1600" dirty="0">
              <a:latin typeface="楷体" panose="02010609060101010101" pitchFamily="49" charset="-122"/>
              <a:ea typeface="楷体" panose="02010609060101010101" pitchFamily="49" charset="-122"/>
            </a:endParaRPr>
          </a:p>
        </p:txBody>
      </p:sp>
      <p:sp>
        <p:nvSpPr>
          <p:cNvPr id="10" name="文本框 9"/>
          <p:cNvSpPr txBox="1"/>
          <p:nvPr/>
        </p:nvSpPr>
        <p:spPr>
          <a:xfrm>
            <a:off x="2520566" y="28653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三、明尼苏达工作适应论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4" name="文本框 13"/>
          <p:cNvSpPr txBox="1"/>
          <p:nvPr/>
        </p:nvSpPr>
        <p:spPr>
          <a:xfrm>
            <a:off x="1012906" y="1223357"/>
            <a:ext cx="4681024" cy="506730"/>
          </a:xfrm>
          <a:prstGeom prst="rect">
            <a:avLst/>
          </a:prstGeom>
          <a:noFill/>
        </p:spPr>
        <p:txBody>
          <a:bodyPr wrap="square">
            <a:spAutoFit/>
          </a:bodyPr>
          <a:lstStyle/>
          <a:p>
            <a:pPr>
              <a:lnSpc>
                <a:spcPct val="150000"/>
              </a:lnSpc>
            </a:pPr>
            <a:r>
              <a:rPr lang="zh-CN" altLang="en-US" b="1" dirty="0">
                <a:latin typeface="微软雅黑" panose="020B0503020204020204" pitchFamily="34" charset="-122"/>
                <a:ea typeface="微软雅黑" panose="020B0503020204020204" pitchFamily="34" charset="-122"/>
              </a:rPr>
              <a:t>（一）工作适应论的理论观点</a:t>
            </a:r>
            <a:endParaRPr lang="en-US" altLang="zh-CN"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2" grpId="0" animBg="1"/>
      <p:bldP spid="13" grpId="0" animBg="1"/>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2640" y="899664"/>
            <a:ext cx="8060307" cy="860425"/>
          </a:xfrm>
          <a:prstGeom prst="rect">
            <a:avLst/>
          </a:prstGeom>
          <a:noFill/>
        </p:spPr>
        <p:txBody>
          <a:bodyPr wrap="square">
            <a:spAutoFit/>
          </a:bodyPr>
          <a:lstStyle/>
          <a:p>
            <a:r>
              <a:rPr lang="zh-CN" altLang="en-US" u="sng" dirty="0">
                <a:latin typeface="楷体" panose="02010609060101010101" pitchFamily="49" charset="-122"/>
                <a:ea typeface="楷体" panose="02010609060101010101" pitchFamily="49" charset="-122"/>
              </a:rPr>
              <a:t>   </a:t>
            </a:r>
            <a:r>
              <a:rPr lang="zh-CN" altLang="en-US" sz="1600" u="sng" dirty="0">
                <a:latin typeface="楷体" panose="02010609060101010101" pitchFamily="49" charset="-122"/>
                <a:ea typeface="楷体" panose="02010609060101010101" pitchFamily="49" charset="-122"/>
              </a:rPr>
              <a:t>事实上，工作适应论仍属于特质因素论的范畴，不过已将其重点扩及个人在工作情境中的适应问题，强调就业后个人需要的满足，同时考虑能否达成目标对工作环境的要求。明尼苏达工作适应论的模式如图所示。</a:t>
            </a:r>
            <a:endParaRPr lang="zh-CN" altLang="en-US" sz="1600" u="sng" dirty="0">
              <a:latin typeface="楷体" panose="02010609060101010101" pitchFamily="49" charset="-122"/>
              <a:ea typeface="楷体" panose="02010609060101010101" pitchFamily="49" charset="-122"/>
            </a:endParaRPr>
          </a:p>
        </p:txBody>
      </p:sp>
      <p:sp>
        <p:nvSpPr>
          <p:cNvPr id="9" name="文本框 8"/>
          <p:cNvSpPr txBox="1"/>
          <p:nvPr/>
        </p:nvSpPr>
        <p:spPr>
          <a:xfrm>
            <a:off x="2520566" y="28653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三、明尼苏达工作适应论</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1980565" y="1779905"/>
            <a:ext cx="6296025" cy="34182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7703" y="1419890"/>
            <a:ext cx="8390633" cy="2061210"/>
          </a:xfrm>
          <a:prstGeom prst="rect">
            <a:avLst/>
          </a:prstGeom>
          <a:noFill/>
        </p:spPr>
        <p:txBody>
          <a:bodyPr wrap="square">
            <a:spAutoFit/>
          </a:bodyPr>
          <a:lstStyle/>
          <a:p>
            <a:r>
              <a:rPr lang="zh-CN" altLang="en-US" sz="1600" dirty="0">
                <a:latin typeface="楷体" panose="02010609060101010101" pitchFamily="49" charset="-122"/>
                <a:ea typeface="楷体" panose="02010609060101010101" pitchFamily="49" charset="-122"/>
              </a:rPr>
              <a:t>   戴维斯与罗圭斯特编制了一系列的量表来对个人的人格特质和工作环境进行测量。他们认为，个人的心理需求主要反映在其价值观上，故编制了“明尼苏达重要性问卷”来加以评量，并以“明尼苏达能力测试”和“明尼苏达满意感受问卷”对个人的技能及其内在满意程度进行评估。</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sz="1600" dirty="0">
                <a:latin typeface="楷体" panose="02010609060101010101" pitchFamily="49" charset="-122"/>
                <a:ea typeface="楷体" panose="02010609060101010101" pitchFamily="49" charset="-122"/>
              </a:rPr>
              <a:t>对工作环境所提供的强化系统（能否强化个人的心理需求）及职业技能要求，则分别使用“职业强化模式量表”“职业能力倾向模式量表”进行分析，并通过“明尼苏达满意指针量表”对机构对于员工的外在满意程度进行评估。将这两组测量工具的结果一一对应，就可以对于人境之间的一致性和个人的工作适应程度进行评估与分析，如图所示。</a:t>
            </a:r>
            <a:endParaRPr sz="1600" dirty="0">
              <a:latin typeface="楷体" panose="02010609060101010101" pitchFamily="49" charset="-122"/>
              <a:ea typeface="楷体" panose="02010609060101010101" pitchFamily="49" charset="-122"/>
            </a:endParaRPr>
          </a:p>
        </p:txBody>
      </p:sp>
      <p:sp>
        <p:nvSpPr>
          <p:cNvPr id="9" name="文本框 8"/>
          <p:cNvSpPr txBox="1"/>
          <p:nvPr/>
        </p:nvSpPr>
        <p:spPr>
          <a:xfrm>
            <a:off x="599440" y="955040"/>
            <a:ext cx="5747385" cy="398780"/>
          </a:xfrm>
          <a:prstGeom prst="rect">
            <a:avLst/>
          </a:prstGeom>
          <a:noFill/>
        </p:spPr>
        <p:txBody>
          <a:bodyPr wrap="square" rtlCol="0">
            <a:spAutoFit/>
          </a:bodyPr>
          <a:lstStyle/>
          <a:p>
            <a:r>
              <a:rPr lang="zh-CN" sz="2000" b="1" dirty="0">
                <a:latin typeface="微软雅黑" panose="020B0503020204020204" pitchFamily="34" charset="-122"/>
                <a:ea typeface="微软雅黑" panose="020B0503020204020204" pitchFamily="34" charset="-122"/>
              </a:rPr>
              <a:t>（二）</a:t>
            </a:r>
            <a:r>
              <a:rPr sz="2000" b="1" dirty="0">
                <a:latin typeface="微软雅黑" panose="020B0503020204020204" pitchFamily="34" charset="-122"/>
                <a:ea typeface="微软雅黑" panose="020B0503020204020204" pitchFamily="34" charset="-122"/>
              </a:rPr>
              <a:t>明尼苏达工作适应论在生涯辅导上的应用</a:t>
            </a:r>
            <a:endParaRPr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520566" y="286530"/>
            <a:ext cx="360040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三、明尼苏达工作适应论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1044575" y="484505"/>
            <a:ext cx="6991350" cy="44132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775" y="772160"/>
            <a:ext cx="7407275" cy="4192270"/>
          </a:xfrm>
          <a:prstGeom prst="rect">
            <a:avLst/>
          </a:prstGeom>
          <a:noFill/>
        </p:spPr>
        <p:txBody>
          <a:bodyPr wrap="square">
            <a:noAutofit/>
          </a:bodyPr>
          <a:lstStyle/>
          <a:p>
            <a:pPr algn="l"/>
            <a:endParaRPr sz="1800" b="1" dirty="0">
              <a:solidFill>
                <a:srgbClr val="00B0F0"/>
              </a:solidFill>
              <a:latin typeface="楷体" panose="02010609060101010101" pitchFamily="49" charset="-122"/>
              <a:ea typeface="楷体" panose="02010609060101010101" pitchFamily="49" charset="-122"/>
            </a:endParaRPr>
          </a:p>
          <a:p>
            <a:pPr algn="l"/>
            <a:r>
              <a:rPr sz="1800" b="1" dirty="0">
                <a:solidFill>
                  <a:srgbClr val="00B0F0"/>
                </a:solidFill>
                <a:latin typeface="微软雅黑" panose="020B0503020204020204" pitchFamily="34" charset="-122"/>
                <a:ea typeface="微软雅黑" panose="020B0503020204020204" pitchFamily="34" charset="-122"/>
              </a:rPr>
              <a:t>问题讨论</a:t>
            </a:r>
            <a:endParaRPr sz="1600" dirty="0">
              <a:latin typeface="楷体" panose="02010609060101010101" pitchFamily="49" charset="-122"/>
              <a:ea typeface="楷体" panose="02010609060101010101" pitchFamily="49" charset="-122"/>
            </a:endParaRPr>
          </a:p>
          <a:p>
            <a:pPr algn="l"/>
            <a:endParaRPr sz="1600" dirty="0">
              <a:latin typeface="楷体" panose="02010609060101010101" pitchFamily="49" charset="-122"/>
              <a:ea typeface="楷体" panose="02010609060101010101" pitchFamily="49" charset="-122"/>
            </a:endParaRPr>
          </a:p>
          <a:p>
            <a:pPr algn="l"/>
            <a:r>
              <a:rPr sz="1600" dirty="0">
                <a:latin typeface="楷体" panose="02010609060101010101" pitchFamily="49" charset="-122"/>
                <a:ea typeface="楷体" panose="02010609060101010101" pitchFamily="49" charset="-122"/>
              </a:rPr>
              <a:t>（1）职业目标的设定对人生发展有什么意义？</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__________________________________________________________</a:t>
            </a:r>
            <a:endParaRPr lang="en-US"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__________________________________________________________</a:t>
            </a:r>
            <a:endParaRPr lang="en-US"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rPr>
              <a:t>__________________________________________________________</a:t>
            </a:r>
            <a:endParaRPr lang="en-US" sz="1600" dirty="0">
              <a:latin typeface="楷体" panose="02010609060101010101" pitchFamily="49" charset="-122"/>
              <a:ea typeface="楷体" panose="02010609060101010101" pitchFamily="49" charset="-122"/>
            </a:endParaRPr>
          </a:p>
          <a:p>
            <a:pPr algn="l"/>
            <a:endParaRPr sz="1600" dirty="0">
              <a:latin typeface="楷体" panose="02010609060101010101" pitchFamily="49" charset="-122"/>
              <a:ea typeface="楷体" panose="02010609060101010101" pitchFamily="49" charset="-122"/>
            </a:endParaRPr>
          </a:p>
          <a:p>
            <a:pPr algn="l"/>
            <a:r>
              <a:rPr sz="1600" dirty="0">
                <a:latin typeface="楷体" panose="02010609060101010101" pitchFamily="49" charset="-122"/>
                <a:ea typeface="楷体" panose="02010609060101010101" pitchFamily="49" charset="-122"/>
              </a:rPr>
              <a:t>（2）如何才能把个人的兴趣、能力、性格特点与国家、</a:t>
            </a:r>
            <a:endParaRPr sz="1600" dirty="0">
              <a:latin typeface="楷体" panose="02010609060101010101" pitchFamily="49" charset="-122"/>
              <a:ea typeface="楷体" panose="02010609060101010101" pitchFamily="49" charset="-122"/>
            </a:endParaRPr>
          </a:p>
          <a:p>
            <a:pPr algn="l"/>
            <a:r>
              <a:rPr sz="1600" dirty="0">
                <a:latin typeface="楷体" panose="02010609060101010101" pitchFamily="49" charset="-122"/>
                <a:ea typeface="楷体" panose="02010609060101010101" pitchFamily="49" charset="-122"/>
              </a:rPr>
              <a:t>社会的发展需要相结合？</a:t>
            </a:r>
            <a:endParaRPr sz="1600" dirty="0">
              <a:latin typeface="楷体" panose="02010609060101010101" pitchFamily="49" charset="-122"/>
              <a:ea typeface="楷体" panose="02010609060101010101" pitchFamily="49" charset="-122"/>
            </a:endParaRPr>
          </a:p>
          <a:p>
            <a:pPr algn="l"/>
            <a:r>
              <a:rPr lang="en-US" sz="1600" dirty="0">
                <a:latin typeface="楷体" panose="02010609060101010101" pitchFamily="49" charset="-122"/>
                <a:ea typeface="楷体" panose="02010609060101010101" pitchFamily="49" charset="-122"/>
                <a:sym typeface="+mn-ea"/>
              </a:rPr>
              <a:t>__________________________________________________________</a:t>
            </a:r>
            <a:endParaRPr lang="en-US" sz="1600" dirty="0">
              <a:latin typeface="楷体" panose="02010609060101010101" pitchFamily="49" charset="-122"/>
              <a:ea typeface="楷体" panose="02010609060101010101" pitchFamily="49" charset="-122"/>
              <a:sym typeface="+mn-ea"/>
            </a:endParaRPr>
          </a:p>
          <a:p>
            <a:pPr algn="l"/>
            <a:r>
              <a:rPr lang="en-US" sz="1600" dirty="0">
                <a:latin typeface="楷体" panose="02010609060101010101" pitchFamily="49" charset="-122"/>
                <a:ea typeface="楷体" panose="02010609060101010101" pitchFamily="49" charset="-122"/>
                <a:sym typeface="+mn-ea"/>
              </a:rPr>
              <a:t>__________________________________________________________</a:t>
            </a:r>
            <a:endParaRPr lang="en-US" sz="1600" dirty="0">
              <a:latin typeface="楷体" panose="02010609060101010101" pitchFamily="49" charset="-122"/>
              <a:ea typeface="楷体" panose="02010609060101010101" pitchFamily="49" charset="-122"/>
              <a:sym typeface="+mn-ea"/>
            </a:endParaRPr>
          </a:p>
          <a:p>
            <a:pPr algn="l"/>
            <a:r>
              <a:rPr lang="en-US" sz="1600" dirty="0">
                <a:latin typeface="楷体" panose="02010609060101010101" pitchFamily="49" charset="-122"/>
                <a:ea typeface="楷体" panose="02010609060101010101" pitchFamily="49" charset="-122"/>
                <a:sym typeface="+mn-ea"/>
              </a:rPr>
              <a:t>__________________________________________________________</a:t>
            </a:r>
            <a:endParaRPr lang="en-US" sz="1600" dirty="0">
              <a:latin typeface="楷体" panose="02010609060101010101" pitchFamily="49" charset="-122"/>
              <a:ea typeface="楷体" panose="02010609060101010101" pitchFamily="49" charset="-122"/>
              <a:sym typeface="+mn-ea"/>
            </a:endParaRPr>
          </a:p>
          <a:p>
            <a:pPr algn="l"/>
            <a:endParaRPr sz="1600" dirty="0">
              <a:latin typeface="楷体" panose="02010609060101010101" pitchFamily="49" charset="-122"/>
              <a:ea typeface="楷体" panose="02010609060101010101" pitchFamily="49" charset="-122"/>
            </a:endParaRPr>
          </a:p>
          <a:p>
            <a:pPr algn="l"/>
            <a:endParaRPr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solidFill>
                <a:schemeClr val="accent1"/>
              </a:solidFill>
              <a:effectLst>
                <a:outerShdw blurRad="38100" dist="25400" dir="5400000" algn="ctr" rotWithShape="0">
                  <a:srgbClr val="6E747A">
                    <a:alpha val="43000"/>
                  </a:srgbClr>
                </a:outerShdw>
              </a:effectLst>
              <a:latin typeface="楷体" panose="02010609060101010101" pitchFamily="49"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课程导入</a:t>
            </a:r>
            <a:endParaRPr lang="zh-CN" altLang="en-US"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 name="图片 2"/>
          <p:cNvPicPr>
            <a:picLocks noChangeAspect="1"/>
          </p:cNvPicPr>
          <p:nvPr>
            <p:custDataLst>
              <p:tags r:id="rId2"/>
            </p:custDataLst>
          </p:nvPr>
        </p:nvPicPr>
        <p:blipFill>
          <a:blip r:embed="rId3"/>
          <a:stretch>
            <a:fillRect/>
          </a:stretch>
        </p:blipFill>
        <p:spPr>
          <a:xfrm>
            <a:off x="6877050" y="3076575"/>
            <a:ext cx="2230755" cy="20593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2394" y="1785773"/>
            <a:ext cx="7776865" cy="2250616"/>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明尼苏达工作适应论为研究个人的工作满意度及工作适应问题提供了一个比较完整而系统的理论框架。传统意义上对这方面的探讨仅限于个人内心需求的满足，而工作适应论提出了外在满意的概念，对于就业适应问题具有重要的指导意义。此外，它从不同角度讨论适配的指标，是对于特质因素论和霍兰德类型论的补充。它还为生涯辅导提供了具体的测量工具与探讨的具体结构，对于各类人群的生涯辅导及相关培训都有相当价值。</a:t>
            </a:r>
            <a:endParaRPr lang="zh-CN" altLang="en-US" sz="1600" dirty="0">
              <a:latin typeface="楷体" panose="02010609060101010101" pitchFamily="49" charset="-122"/>
              <a:ea typeface="楷体" panose="02010609060101010101" pitchFamily="49" charset="-122"/>
            </a:endParaRPr>
          </a:p>
        </p:txBody>
      </p:sp>
      <p:sp>
        <p:nvSpPr>
          <p:cNvPr id="9" name="文本框 8"/>
          <p:cNvSpPr txBox="1"/>
          <p:nvPr/>
        </p:nvSpPr>
        <p:spPr>
          <a:xfrm>
            <a:off x="972394" y="1276400"/>
            <a:ext cx="4621236"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（三）对工作适应论的评价</a:t>
            </a:r>
            <a:endParaRPr lang="zh-CN" altLang="en-US" sz="2000" dirty="0">
              <a:latin typeface="微软雅黑" panose="020B0503020204020204" pitchFamily="34" charset="-122"/>
              <a:ea typeface="微软雅黑" panose="020B0503020204020204" pitchFamily="34" charset="-122"/>
            </a:endParaRPr>
          </a:p>
        </p:txBody>
      </p:sp>
      <p:sp>
        <p:nvSpPr>
          <p:cNvPr id="10" name="椭圆 9"/>
          <p:cNvSpPr/>
          <p:nvPr/>
        </p:nvSpPr>
        <p:spPr>
          <a:xfrm>
            <a:off x="291994" y="1185582"/>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文本框 11"/>
          <p:cNvSpPr txBox="1"/>
          <p:nvPr/>
        </p:nvSpPr>
        <p:spPr>
          <a:xfrm>
            <a:off x="2520566" y="28653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三、明尼苏达工作适应论</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21841" y="3526858"/>
            <a:ext cx="8424936" cy="646331"/>
          </a:xfrm>
          <a:prstGeom prst="rect">
            <a:avLst/>
          </a:prstGeom>
          <a:noFill/>
        </p:spPr>
        <p:txBody>
          <a:bodyPr wrap="square">
            <a:spAutoFit/>
          </a:bodyPr>
          <a:lstStyle/>
          <a:p>
            <a:r>
              <a:rPr lang="zh-CN" altLang="en-US" u="sng" dirty="0">
                <a:latin typeface="楷体" panose="02010609060101010101" pitchFamily="49" charset="-122"/>
                <a:ea typeface="楷体" panose="02010609060101010101" pitchFamily="49" charset="-122"/>
              </a:rPr>
              <a:t>  舒伯于</a:t>
            </a:r>
            <a:r>
              <a:rPr lang="en-US" altLang="zh-CN" u="sng" dirty="0">
                <a:latin typeface="楷体" panose="02010609060101010101" pitchFamily="49" charset="-122"/>
                <a:ea typeface="楷体" panose="02010609060101010101" pitchFamily="49" charset="-122"/>
              </a:rPr>
              <a:t>1953</a:t>
            </a:r>
            <a:r>
              <a:rPr lang="zh-CN" altLang="en-US" u="sng" dirty="0">
                <a:latin typeface="楷体" panose="02010609060101010101" pitchFamily="49" charset="-122"/>
                <a:ea typeface="楷体" panose="02010609060101010101" pitchFamily="49" charset="-122"/>
              </a:rPr>
              <a:t>年在</a:t>
            </a:r>
            <a:r>
              <a:rPr lang="en-US" altLang="zh-CN" u="sng" dirty="0">
                <a:latin typeface="楷体" panose="02010609060101010101" pitchFamily="49" charset="-122"/>
                <a:ea typeface="楷体" panose="02010609060101010101" pitchFamily="49" charset="-122"/>
              </a:rPr>
              <a:t>《</a:t>
            </a:r>
            <a:r>
              <a:rPr lang="zh-CN" altLang="en-US" u="sng" dirty="0">
                <a:latin typeface="楷体" panose="02010609060101010101" pitchFamily="49" charset="-122"/>
                <a:ea typeface="楷体" panose="02010609060101010101" pitchFamily="49" charset="-122"/>
              </a:rPr>
              <a:t>美国心理学家</a:t>
            </a:r>
            <a:r>
              <a:rPr lang="en-US" altLang="zh-CN" u="sng" dirty="0">
                <a:latin typeface="楷体" panose="02010609060101010101" pitchFamily="49" charset="-122"/>
                <a:ea typeface="楷体" panose="02010609060101010101" pitchFamily="49" charset="-122"/>
              </a:rPr>
              <a:t>》</a:t>
            </a:r>
            <a:r>
              <a:rPr lang="zh-CN" altLang="en-US" u="sng" dirty="0">
                <a:latin typeface="楷体" panose="02010609060101010101" pitchFamily="49" charset="-122"/>
                <a:ea typeface="楷体" panose="02010609060101010101" pitchFamily="49" charset="-122"/>
              </a:rPr>
              <a:t>上发表文章，提出“生涯”的概念，他把生涯的发展看成一个持续、渐进的过程，伴随一个人的一生。</a:t>
            </a:r>
            <a:endParaRPr lang="zh-CN" altLang="en-US" u="sng" dirty="0">
              <a:latin typeface="楷体" panose="02010609060101010101" pitchFamily="49" charset="-122"/>
              <a:ea typeface="楷体" panose="02010609060101010101" pitchFamily="49" charset="-122"/>
            </a:endParaRPr>
          </a:p>
        </p:txBody>
      </p:sp>
      <p:sp>
        <p:nvSpPr>
          <p:cNvPr id="8" name="文本框 7"/>
          <p:cNvSpPr txBox="1"/>
          <p:nvPr/>
        </p:nvSpPr>
        <p:spPr>
          <a:xfrm>
            <a:off x="1012906" y="1675862"/>
            <a:ext cx="7710841" cy="1630045"/>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cs typeface="微软雅黑" panose="020B0503020204020204" pitchFamily="34" charset="-122"/>
              </a:rPr>
              <a:t>  1.</a:t>
            </a: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rPr>
              <a:t>自我概念</a:t>
            </a:r>
            <a:endParaRPr lang="en-US" altLang="zh-CN" sz="2000" b="1"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1600" b="1"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自我概念”是舒伯理论的核心概念。“自我概念”就是指个人对自己的兴趣、能力、价值观及人格特征等方面的认识。一个人的自我概念在青春期以前就开始形成，至青春期较为明朗，并于成人期由自我概念转化为职业生涯概念。工作与生活满意与否，就在于个人能否在工作和生活中找到展现自我的机会。用舒伯的话说，“职业生涯就是对自我的实现”。</a:t>
            </a:r>
            <a:endParaRPr lang="en-US" altLang="zh-CN" sz="1600" dirty="0">
              <a:latin typeface="楷体" panose="02010609060101010101" pitchFamily="49" charset="-122"/>
              <a:ea typeface="楷体" panose="02010609060101010101" pitchFamily="49" charset="-122"/>
            </a:endParaRPr>
          </a:p>
        </p:txBody>
      </p:sp>
      <p:sp>
        <p:nvSpPr>
          <p:cNvPr id="10" name="文本框 9"/>
          <p:cNvSpPr txBox="1"/>
          <p:nvPr/>
        </p:nvSpPr>
        <p:spPr>
          <a:xfrm>
            <a:off x="2520566" y="28653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4" name="文本框 13"/>
          <p:cNvSpPr txBox="1"/>
          <p:nvPr/>
        </p:nvSpPr>
        <p:spPr>
          <a:xfrm>
            <a:off x="1012906" y="1256080"/>
            <a:ext cx="4681024"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（一）生涯发展论的理论观点</a:t>
            </a:r>
            <a:endParaRPr lang="en-US" altLang="zh-CN"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2" grpId="0" bldLvl="0" animBg="1"/>
      <p:bldP spid="13" grpId="0" bldLvl="0" animBg="1"/>
      <p:bldP spid="1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44476" y="1132268"/>
            <a:ext cx="8456636" cy="3754874"/>
          </a:xfrm>
          <a:prstGeom prst="rect">
            <a:avLst/>
          </a:prstGeom>
          <a:noFill/>
        </p:spPr>
        <p:txBody>
          <a:bodyPr wrap="square">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 第一阶段：生长阶段</a:t>
            </a:r>
            <a:r>
              <a:rPr lang="en-US" altLang="zh-CN" sz="1600" b="1" dirty="0">
                <a:solidFill>
                  <a:schemeClr val="accent1"/>
                </a:solidFill>
                <a:latin typeface="微软雅黑" panose="020B0503020204020204" pitchFamily="34" charset="-122"/>
                <a:ea typeface="微软雅黑" panose="020B0503020204020204" pitchFamily="34" charset="-122"/>
              </a:rPr>
              <a:t>(0—14</a:t>
            </a:r>
            <a:r>
              <a:rPr lang="zh-CN" altLang="en-US" sz="1600" b="1" dirty="0">
                <a:solidFill>
                  <a:schemeClr val="accent1"/>
                </a:solidFill>
                <a:latin typeface="微软雅黑" panose="020B0503020204020204" pitchFamily="34" charset="-122"/>
                <a:ea typeface="微软雅黑" panose="020B0503020204020204" pitchFamily="34" charset="-122"/>
              </a:rPr>
              <a:t>岁</a:t>
            </a:r>
            <a:r>
              <a:rPr lang="en-US" altLang="zh-CN" sz="1600" b="1" dirty="0">
                <a:solidFill>
                  <a:schemeClr val="accent1"/>
                </a:solidFill>
                <a:latin typeface="微软雅黑" panose="020B0503020204020204" pitchFamily="34" charset="-122"/>
                <a:ea typeface="微软雅黑" panose="020B0503020204020204" pitchFamily="34" charset="-122"/>
              </a:rPr>
              <a:t>)</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开始发展自我概念，开始以各种不同的方式来表达自己的需要且经过对现实世界的不断尝试，修饰自己的角色。这一阶段的发展任务是发展自我形象，发展对工作的正常态度，并了解工作的意义。</a:t>
            </a:r>
            <a:endParaRPr lang="en-US" altLang="zh-CN" sz="1400" dirty="0">
              <a:latin typeface="楷体" panose="02010609060101010101" pitchFamily="49" charset="-122"/>
              <a:ea typeface="楷体" panose="02010609060101010101" pitchFamily="49" charset="-122"/>
            </a:endParaRPr>
          </a:p>
          <a:p>
            <a:r>
              <a:rPr lang="zh-CN" altLang="en-US" sz="1600" b="1" dirty="0">
                <a:solidFill>
                  <a:schemeClr val="accent4"/>
                </a:solidFill>
                <a:latin typeface="微软雅黑" panose="020B0503020204020204" pitchFamily="34" charset="-122"/>
                <a:ea typeface="微软雅黑" panose="020B0503020204020204" pitchFamily="34" charset="-122"/>
              </a:rPr>
              <a:t> 第二阶段：探索阶段</a:t>
            </a:r>
            <a:r>
              <a:rPr lang="en-US" altLang="zh-CN" sz="1600" b="1" dirty="0">
                <a:solidFill>
                  <a:schemeClr val="accent4"/>
                </a:solidFill>
                <a:latin typeface="微软雅黑" panose="020B0503020204020204" pitchFamily="34" charset="-122"/>
                <a:ea typeface="微软雅黑" panose="020B0503020204020204" pitchFamily="34" charset="-122"/>
              </a:rPr>
              <a:t>(15—24</a:t>
            </a:r>
            <a:r>
              <a:rPr lang="zh-CN" altLang="en-US" sz="1600" b="1" dirty="0">
                <a:solidFill>
                  <a:schemeClr val="accent4"/>
                </a:solidFill>
                <a:latin typeface="微软雅黑" panose="020B0503020204020204" pitchFamily="34" charset="-122"/>
                <a:ea typeface="微软雅黑" panose="020B0503020204020204" pitchFamily="34" charset="-122"/>
              </a:rPr>
              <a:t>岁</a:t>
            </a:r>
            <a:r>
              <a:rPr lang="en-US" altLang="zh-CN" sz="1600" b="1" dirty="0">
                <a:solidFill>
                  <a:schemeClr val="accent4"/>
                </a:solidFill>
                <a:latin typeface="微软雅黑" panose="020B0503020204020204" pitchFamily="34" charset="-122"/>
                <a:ea typeface="微软雅黑" panose="020B0503020204020204" pitchFamily="34" charset="-122"/>
              </a:rPr>
              <a:t>)</a:t>
            </a:r>
            <a:endParaRPr lang="en-US" altLang="zh-CN" sz="1600" b="1" dirty="0">
              <a:solidFill>
                <a:schemeClr val="accent4"/>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该阶段的青少年，通过学校活动、打零工等机会，对自我能力及角色、职业做了一番探究，因此选择职业时有较大弹性。这一阶段的发展任务是使职业偏好具体化、特定化并实现职业偏好。</a:t>
            </a:r>
            <a:endParaRPr lang="en-US" altLang="zh-CN" sz="1400" dirty="0">
              <a:latin typeface="楷体" panose="02010609060101010101" pitchFamily="49" charset="-122"/>
              <a:ea typeface="楷体" panose="02010609060101010101" pitchFamily="49" charset="-122"/>
            </a:endParaRPr>
          </a:p>
          <a:p>
            <a:r>
              <a:rPr lang="zh-CN" altLang="en-US" sz="1600" b="1" dirty="0">
                <a:solidFill>
                  <a:schemeClr val="accent1"/>
                </a:solidFill>
                <a:latin typeface="微软雅黑" panose="020B0503020204020204" pitchFamily="34" charset="-122"/>
                <a:ea typeface="微软雅黑" panose="020B0503020204020204" pitchFamily="34" charset="-122"/>
              </a:rPr>
              <a:t> 第三阶段：建立阶段</a:t>
            </a:r>
            <a:r>
              <a:rPr lang="en-US" altLang="zh-CN" sz="1600" b="1" dirty="0">
                <a:solidFill>
                  <a:schemeClr val="accent1"/>
                </a:solidFill>
                <a:latin typeface="微软雅黑" panose="020B0503020204020204" pitchFamily="34" charset="-122"/>
                <a:ea typeface="微软雅黑" panose="020B0503020204020204" pitchFamily="34" charset="-122"/>
              </a:rPr>
              <a:t>(25—44</a:t>
            </a:r>
            <a:r>
              <a:rPr lang="zh-CN" altLang="en-US" sz="1600" b="1" dirty="0">
                <a:solidFill>
                  <a:schemeClr val="accent1"/>
                </a:solidFill>
                <a:latin typeface="微软雅黑" panose="020B0503020204020204" pitchFamily="34" charset="-122"/>
                <a:ea typeface="微软雅黑" panose="020B0503020204020204" pitchFamily="34" charset="-122"/>
              </a:rPr>
              <a:t>岁</a:t>
            </a:r>
            <a:r>
              <a:rPr lang="en-US" altLang="zh-CN" sz="1600" b="1" dirty="0">
                <a:solidFill>
                  <a:schemeClr val="accent1"/>
                </a:solidFill>
                <a:latin typeface="微软雅黑" panose="020B0503020204020204" pitchFamily="34" charset="-122"/>
                <a:ea typeface="微软雅黑" panose="020B0503020204020204" pitchFamily="34" charset="-122"/>
              </a:rPr>
              <a:t>)</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这一阶段，个人开始尝试选择适合自己的职业领域，发展的任务是个人致力于工作上的稳定，大部分人处于最具创造力的时期。在这一时期，经过早期的试探和尝试后，最终确定稳定的职业，并谋求发展，获得晋升。</a:t>
            </a:r>
            <a:endParaRPr lang="en-US" altLang="zh-CN" sz="1400" dirty="0">
              <a:latin typeface="楷体" panose="02010609060101010101" pitchFamily="49" charset="-122"/>
              <a:ea typeface="楷体" panose="02010609060101010101" pitchFamily="49" charset="-122"/>
            </a:endParaRPr>
          </a:p>
          <a:p>
            <a:r>
              <a:rPr lang="zh-CN" altLang="en-US" sz="1600" b="1" dirty="0">
                <a:solidFill>
                  <a:schemeClr val="accent4"/>
                </a:solidFill>
                <a:latin typeface="微软雅黑" panose="020B0503020204020204" pitchFamily="34" charset="-122"/>
                <a:ea typeface="微软雅黑" panose="020B0503020204020204" pitchFamily="34" charset="-122"/>
              </a:rPr>
              <a:t> 第四阶段：维持阶段</a:t>
            </a:r>
            <a:r>
              <a:rPr lang="en-US" altLang="zh-CN" sz="1600" b="1" dirty="0">
                <a:solidFill>
                  <a:schemeClr val="accent4"/>
                </a:solidFill>
                <a:latin typeface="微软雅黑" panose="020B0503020204020204" pitchFamily="34" charset="-122"/>
                <a:ea typeface="微软雅黑" panose="020B0503020204020204" pitchFamily="34" charset="-122"/>
              </a:rPr>
              <a:t>(45—64</a:t>
            </a:r>
            <a:r>
              <a:rPr lang="zh-CN" altLang="en-US" sz="1600" b="1" dirty="0">
                <a:solidFill>
                  <a:schemeClr val="accent4"/>
                </a:solidFill>
                <a:latin typeface="微软雅黑" panose="020B0503020204020204" pitchFamily="34" charset="-122"/>
                <a:ea typeface="微软雅黑" panose="020B0503020204020204" pitchFamily="34" charset="-122"/>
              </a:rPr>
              <a:t>岁</a:t>
            </a:r>
            <a:r>
              <a:rPr lang="en-US" altLang="zh-CN" sz="1600" b="1" dirty="0">
                <a:solidFill>
                  <a:schemeClr val="accent4"/>
                </a:solidFill>
                <a:latin typeface="微软雅黑" panose="020B0503020204020204" pitchFamily="34" charset="-122"/>
                <a:ea typeface="微软雅黑" panose="020B0503020204020204" pitchFamily="34" charset="-122"/>
              </a:rPr>
              <a:t>)</a:t>
            </a:r>
            <a:endParaRPr lang="en-US" altLang="zh-CN" sz="1600" b="1" dirty="0">
              <a:solidFill>
                <a:schemeClr val="accent4"/>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这一阶段，个人通过不断努力来获得职业生涯的发展和成就，并逐渐能在自己的领域中占有一席之地。这一阶段，劳动者一般已不再考虑变换职业工作，发展的任务是维持既有成就与地位。</a:t>
            </a:r>
            <a:endParaRPr lang="en-US" altLang="zh-CN" sz="1400" dirty="0">
              <a:latin typeface="楷体" panose="02010609060101010101" pitchFamily="49" charset="-122"/>
              <a:ea typeface="楷体" panose="02010609060101010101" pitchFamily="49" charset="-122"/>
            </a:endParaRPr>
          </a:p>
          <a:p>
            <a:r>
              <a:rPr lang="zh-CN" altLang="en-US" sz="1600" b="1" dirty="0">
                <a:solidFill>
                  <a:schemeClr val="accent1"/>
                </a:solidFill>
                <a:latin typeface="微软雅黑" panose="020B0503020204020204" pitchFamily="34" charset="-122"/>
                <a:ea typeface="微软雅黑" panose="020B0503020204020204" pitchFamily="34" charset="-122"/>
              </a:rPr>
              <a:t> 第五阶段：衰退阶段</a:t>
            </a:r>
            <a:r>
              <a:rPr lang="en-US" altLang="zh-CN" sz="1600" b="1" dirty="0">
                <a:solidFill>
                  <a:schemeClr val="accent1"/>
                </a:solidFill>
                <a:latin typeface="微软雅黑" panose="020B0503020204020204" pitchFamily="34" charset="-122"/>
                <a:ea typeface="微软雅黑" panose="020B0503020204020204" pitchFamily="34" charset="-122"/>
              </a:rPr>
              <a:t>(65</a:t>
            </a:r>
            <a:r>
              <a:rPr lang="zh-CN" altLang="en-US" sz="1600" b="1" dirty="0">
                <a:solidFill>
                  <a:schemeClr val="accent1"/>
                </a:solidFill>
                <a:latin typeface="微软雅黑" panose="020B0503020204020204" pitchFamily="34" charset="-122"/>
                <a:ea typeface="微软雅黑" panose="020B0503020204020204" pitchFamily="34" charset="-122"/>
              </a:rPr>
              <a:t>岁及以上</a:t>
            </a:r>
            <a:r>
              <a:rPr lang="en-US" altLang="zh-CN" sz="1600" b="1" dirty="0">
                <a:solidFill>
                  <a:schemeClr val="accent1"/>
                </a:solidFill>
                <a:latin typeface="微软雅黑" panose="020B0503020204020204" pitchFamily="34" charset="-122"/>
                <a:ea typeface="微软雅黑" panose="020B0503020204020204" pitchFamily="34" charset="-122"/>
              </a:rPr>
              <a:t>)</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这一阶段属于退休阶段，由于生理及心理机能日益衰退，个人职业角色的分量逐渐减少，开始考虑退休并享受自己的晚年生活。</a:t>
            </a: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467890" y="657543"/>
            <a:ext cx="262829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职业生涯发展阶段</a:t>
            </a:r>
            <a:endParaRPr lang="en-US" altLang="zh-CN"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2485006" y="196360"/>
            <a:ext cx="360040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126145"/>
            <a:ext cx="8352928" cy="1077218"/>
          </a:xfrm>
          <a:prstGeom prst="rect">
            <a:avLst/>
          </a:prstGeom>
          <a:noFill/>
        </p:spPr>
        <p:txBody>
          <a:bodyPr wrap="square">
            <a:spAutoFit/>
          </a:bodyPr>
          <a:lstStyle/>
          <a:p>
            <a:r>
              <a:rPr lang="zh-CN" altLang="en-US" sz="1600" u="sng" dirty="0">
                <a:latin typeface="楷体" panose="02010609060101010101" pitchFamily="49" charset="-122"/>
                <a:ea typeface="楷体" panose="02010609060101010101" pitchFamily="49" charset="-122"/>
              </a:rPr>
              <a:t>   舒伯在后期提出了在一个人一生的职业发展过程中，职业发展的</a:t>
            </a:r>
            <a:r>
              <a:rPr lang="en-US" altLang="zh-CN" sz="1600" u="sng" dirty="0">
                <a:latin typeface="楷体" panose="02010609060101010101" pitchFamily="49" charset="-122"/>
                <a:ea typeface="楷体" panose="02010609060101010101" pitchFamily="49" charset="-122"/>
              </a:rPr>
              <a:t>5</a:t>
            </a:r>
            <a:r>
              <a:rPr lang="zh-CN" altLang="en-US" sz="1600" u="sng" dirty="0">
                <a:latin typeface="楷体" panose="02010609060101010101" pitchFamily="49" charset="-122"/>
                <a:ea typeface="楷体" panose="02010609060101010101" pitchFamily="49" charset="-122"/>
              </a:rPr>
              <a:t>个阶段是一个循环再循环的过程。职业循环发展的</a:t>
            </a:r>
            <a:r>
              <a:rPr lang="en-US" altLang="zh-CN" sz="1600" u="sng" dirty="0">
                <a:latin typeface="楷体" panose="02010609060101010101" pitchFamily="49" charset="-122"/>
                <a:ea typeface="楷体" panose="02010609060101010101" pitchFamily="49" charset="-122"/>
              </a:rPr>
              <a:t>5</a:t>
            </a:r>
            <a:r>
              <a:rPr lang="zh-CN" altLang="en-US" sz="1600" u="sng" dirty="0">
                <a:latin typeface="楷体" panose="02010609060101010101" pitchFamily="49" charset="-122"/>
                <a:ea typeface="楷体" panose="02010609060101010101" pitchFamily="49" charset="-122"/>
              </a:rPr>
              <a:t>个阶段并不完全和年龄相关，而且各阶段之间并不存在严格的界限，可能有交叉，在人生中的不同时期，都可以经历由这</a:t>
            </a:r>
            <a:r>
              <a:rPr lang="en-US" altLang="zh-CN" sz="1600" u="sng" dirty="0">
                <a:latin typeface="楷体" panose="02010609060101010101" pitchFamily="49" charset="-122"/>
                <a:ea typeface="楷体" panose="02010609060101010101" pitchFamily="49" charset="-122"/>
              </a:rPr>
              <a:t>5</a:t>
            </a:r>
            <a:r>
              <a:rPr lang="zh-CN" altLang="en-US" sz="1600" u="sng" dirty="0">
                <a:latin typeface="楷体" panose="02010609060101010101" pitchFamily="49" charset="-122"/>
                <a:ea typeface="楷体" panose="02010609060101010101" pitchFamily="49" charset="-122"/>
              </a:rPr>
              <a:t>个阶段构成的一个“小循环”。职业生涯发展是一个循环往复的过程，如图所示。</a:t>
            </a:r>
            <a:endParaRPr lang="zh-CN" altLang="en-US" sz="1600" u="sng" dirty="0">
              <a:latin typeface="楷体" panose="02010609060101010101" pitchFamily="49" charset="-122"/>
              <a:ea typeface="楷体" panose="02010609060101010101" pitchFamily="49" charset="-122"/>
            </a:endParaRPr>
          </a:p>
        </p:txBody>
      </p:sp>
      <p:sp>
        <p:nvSpPr>
          <p:cNvPr id="9" name="文本框 8"/>
          <p:cNvSpPr txBox="1"/>
          <p:nvPr/>
        </p:nvSpPr>
        <p:spPr>
          <a:xfrm>
            <a:off x="684585" y="704143"/>
            <a:ext cx="2799064" cy="398780"/>
          </a:xfrm>
          <a:prstGeom prst="rect">
            <a:avLst/>
          </a:prstGeom>
          <a:noFill/>
        </p:spPr>
        <p:txBody>
          <a:bodyPr wrap="square" rtlCol="0">
            <a:spAutoFit/>
          </a:bodyPr>
          <a:lstStyle/>
          <a:p>
            <a:r>
              <a:rPr lang="en-US" sz="2000" b="1" dirty="0">
                <a:latin typeface="微软雅黑" panose="020B0503020204020204" pitchFamily="34" charset="-122"/>
                <a:ea typeface="微软雅黑" panose="020B0503020204020204" pitchFamily="34" charset="-122"/>
              </a:rPr>
              <a:t>3.</a:t>
            </a:r>
            <a:r>
              <a:rPr lang="zh-CN" altLang="en-US" sz="2000" b="1" dirty="0">
                <a:latin typeface="微软雅黑" panose="020B0503020204020204" pitchFamily="34" charset="-122"/>
                <a:ea typeface="微软雅黑" panose="020B0503020204020204" pitchFamily="34" charset="-122"/>
              </a:rPr>
              <a:t>职业循环发展理论</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3132706" y="12397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custDataLst>
              <p:tags r:id="rId2"/>
            </p:custDataLst>
          </p:nvPr>
        </p:nvPicPr>
        <p:blipFill>
          <a:blip r:embed="rId3"/>
          <a:stretch>
            <a:fillRect/>
          </a:stretch>
        </p:blipFill>
        <p:spPr>
          <a:xfrm>
            <a:off x="2412365" y="2203450"/>
            <a:ext cx="4994275" cy="3009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5" y="993546"/>
            <a:ext cx="8064896" cy="1077218"/>
          </a:xfrm>
          <a:prstGeom prst="rect">
            <a:avLst/>
          </a:prstGeom>
          <a:noFill/>
        </p:spPr>
        <p:txBody>
          <a:bodyPr wrap="square">
            <a:spAutoFit/>
          </a:bodyPr>
          <a:lstStyle/>
          <a:p>
            <a:r>
              <a:rPr lang="en-US" altLang="zh-CN" sz="1600" u="sng" dirty="0">
                <a:latin typeface="楷体" panose="02010609060101010101" pitchFamily="49" charset="-122"/>
                <a:ea typeface="楷体" panose="02010609060101010101" pitchFamily="49" charset="-122"/>
              </a:rPr>
              <a:t>  1976—1979</a:t>
            </a:r>
            <a:r>
              <a:rPr lang="zh-CN" altLang="en-US" sz="1600" u="sng" dirty="0">
                <a:latin typeface="楷体" panose="02010609060101010101" pitchFamily="49" charset="-122"/>
                <a:ea typeface="楷体" panose="02010609060101010101" pitchFamily="49" charset="-122"/>
              </a:rPr>
              <a:t>年，舒伯在英国进行了为期</a:t>
            </a:r>
            <a:r>
              <a:rPr lang="en-US" altLang="zh-CN" sz="1600" u="sng" dirty="0">
                <a:latin typeface="楷体" panose="02010609060101010101" pitchFamily="49" charset="-122"/>
                <a:ea typeface="楷体" panose="02010609060101010101" pitchFamily="49" charset="-122"/>
              </a:rPr>
              <a:t>4</a:t>
            </a:r>
            <a:r>
              <a:rPr lang="zh-CN" altLang="en-US" sz="1600" u="sng" dirty="0">
                <a:latin typeface="楷体" panose="02010609060101010101" pitchFamily="49" charset="-122"/>
                <a:ea typeface="楷体" panose="02010609060101010101" pitchFamily="49" charset="-122"/>
              </a:rPr>
              <a:t>年的跨文化研究，之后，他提出了一个更为广阔的新观念</a:t>
            </a:r>
            <a:r>
              <a:rPr lang="en-US" altLang="zh-CN" sz="1600" u="sng" dirty="0">
                <a:latin typeface="楷体" panose="02010609060101010101" pitchFamily="49" charset="-122"/>
                <a:ea typeface="楷体" panose="02010609060101010101" pitchFamily="49" charset="-122"/>
              </a:rPr>
              <a:t>——</a:t>
            </a:r>
            <a:r>
              <a:rPr lang="zh-CN" altLang="en-US" sz="1600" u="sng" dirty="0">
                <a:latin typeface="楷体" panose="02010609060101010101" pitchFamily="49" charset="-122"/>
                <a:ea typeface="楷体" panose="02010609060101010101" pitchFamily="49" charset="-122"/>
              </a:rPr>
              <a:t>生活广度、生活空间的生涯发展观。并将生涯发展阶段与角色彼此之间交互影响的状况，描绘出一个多重角色生涯发展的综合图形。舒伯将这一生活广度、生活空间的生涯发展图形命名为“生涯彩虹图”，如图所示。</a:t>
            </a:r>
            <a:endParaRPr lang="en-US" altLang="zh-CN" sz="1600" u="sng" dirty="0">
              <a:latin typeface="楷体" panose="02010609060101010101" pitchFamily="49" charset="-122"/>
              <a:ea typeface="楷体" panose="02010609060101010101" pitchFamily="49" charset="-122"/>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228" t="53952" r="13498" b="17831"/>
          <a:stretch>
            <a:fillRect/>
          </a:stretch>
        </p:blipFill>
        <p:spPr>
          <a:xfrm>
            <a:off x="2086656" y="2212504"/>
            <a:ext cx="4972273" cy="2629715"/>
          </a:xfrm>
          <a:prstGeom prst="rect">
            <a:avLst/>
          </a:prstGeom>
          <a:ln>
            <a:noFill/>
          </a:ln>
          <a:effectLst>
            <a:outerShdw blurRad="292100" dist="139700" dir="2700000" algn="tl" rotWithShape="0">
              <a:srgbClr val="333333">
                <a:alpha val="65000"/>
              </a:srgbClr>
            </a:outerShdw>
          </a:effectLst>
        </p:spPr>
      </p:pic>
      <p:sp>
        <p:nvSpPr>
          <p:cNvPr id="9" name="文本框 8"/>
          <p:cNvSpPr txBox="1"/>
          <p:nvPr/>
        </p:nvSpPr>
        <p:spPr>
          <a:xfrm>
            <a:off x="828343" y="631028"/>
            <a:ext cx="1944216" cy="398780"/>
          </a:xfrm>
          <a:prstGeom prst="rect">
            <a:avLst/>
          </a:prstGeom>
          <a:noFill/>
        </p:spPr>
        <p:txBody>
          <a:bodyPr wrap="square" rtlCol="0">
            <a:spAutoFit/>
          </a:bodyPr>
          <a:lstStyle/>
          <a:p>
            <a:r>
              <a:rPr lang="en-US"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生涯彩虹图</a:t>
            </a:r>
            <a:endParaRPr lang="zh-CN" altLang="en-US" sz="2000"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2"/>
            </p:custDataLst>
          </p:nvPr>
        </p:nvSpPr>
        <p:spPr>
          <a:xfrm>
            <a:off x="2845051" y="16969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6330" y="916360"/>
            <a:ext cx="8441480" cy="3727944"/>
          </a:xfrm>
          <a:prstGeom prst="rect">
            <a:avLst/>
          </a:prstGeom>
          <a:noFill/>
        </p:spPr>
        <p:txBody>
          <a:bodyPr wrap="square">
            <a:spAutoFit/>
          </a:bodyPr>
          <a:lstStyle/>
          <a:p>
            <a:pPr>
              <a:lnSpc>
                <a:spcPct val="150000"/>
              </a:lnSpc>
            </a:pPr>
            <a:r>
              <a:rPr lang="zh-CN" altLang="en-US" sz="1600" b="1" dirty="0">
                <a:latin typeface="楷体" panose="02010609060101010101" pitchFamily="49" charset="-122"/>
                <a:ea typeface="楷体" panose="02010609060101010101" pitchFamily="49" charset="-122"/>
              </a:rPr>
              <a:t>   </a:t>
            </a:r>
            <a:r>
              <a:rPr lang="zh-CN" altLang="en-US" sz="1600" b="1" dirty="0">
                <a:latin typeface="微软雅黑" panose="020B0503020204020204" pitchFamily="34" charset="-122"/>
                <a:ea typeface="微软雅黑" panose="020B0503020204020204" pitchFamily="34" charset="-122"/>
              </a:rPr>
              <a:t>①横贯一生的彩虹</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生活广度</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rPr>
              <a:t>     </a:t>
            </a:r>
            <a:r>
              <a:rPr lang="zh-CN" altLang="en-US" sz="1600" dirty="0">
                <a:latin typeface="楷体" panose="02010609060101010101" pitchFamily="49" charset="-122"/>
                <a:ea typeface="楷体" panose="02010609060101010101" pitchFamily="49" charset="-122"/>
              </a:rPr>
              <a:t>在生涯彩虹图中，横向层面代表的是横跨一生的生活广度。彩虹的外层显示人生主要的发展阶段大致估算的年龄：成长阶段</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相当于儿童期</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，探索阶段</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相当于青春期</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，建立阶段</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约相当于成人前期</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，维持阶段</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相当于中年期</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以及衰退阶段</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相当于老年期</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。在这</a:t>
            </a:r>
            <a:r>
              <a:rPr lang="en-US" altLang="zh-CN" sz="1600" dirty="0">
                <a:latin typeface="楷体" panose="02010609060101010101" pitchFamily="49" charset="-122"/>
                <a:ea typeface="楷体" panose="02010609060101010101" pitchFamily="49" charset="-122"/>
              </a:rPr>
              <a:t>5</a:t>
            </a:r>
            <a:r>
              <a:rPr lang="zh-CN" altLang="en-US" sz="1600" dirty="0">
                <a:latin typeface="楷体" panose="02010609060101010101" pitchFamily="49" charset="-122"/>
                <a:ea typeface="楷体" panose="02010609060101010101" pitchFamily="49" charset="-122"/>
              </a:rPr>
              <a:t>个主要的人生发展阶段内，各个阶段还有小的阶段，舒伯特别强调各个时期年龄划分有相当大的弹性，应依据个体不同的情况而定。</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b="1" dirty="0">
                <a:latin typeface="微软雅黑" panose="020B0503020204020204" pitchFamily="34" charset="-122"/>
                <a:ea typeface="微软雅黑" panose="020B0503020204020204" pitchFamily="34" charset="-122"/>
              </a:rPr>
              <a:t>②纵横上下的彩虹</a:t>
            </a:r>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生活空间</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en-US" altLang="zh-CN" sz="1600" b="1" dirty="0">
                <a:latin typeface="微软雅黑" panose="020B0503020204020204" pitchFamily="34" charset="-122"/>
                <a:ea typeface="微软雅黑" panose="020B0503020204020204" pitchFamily="34" charset="-122"/>
              </a:rPr>
              <a:t>   </a:t>
            </a:r>
            <a:r>
              <a:rPr lang="zh-CN" altLang="en-US" sz="1600" dirty="0">
                <a:latin typeface="楷体" panose="02010609060101010101" pitchFamily="49" charset="-122"/>
                <a:ea typeface="楷体" panose="02010609060101010101" pitchFamily="49" charset="-122"/>
              </a:rPr>
              <a:t>在生涯彩虹图中，纵向层面代表的是纵观上下的生活空间，是由一组职位和角色组成的。舒伯认为，人在一生中必须扮演</a:t>
            </a:r>
            <a:r>
              <a:rPr lang="en-US" altLang="zh-CN" sz="1600" dirty="0">
                <a:latin typeface="楷体" panose="02010609060101010101" pitchFamily="49" charset="-122"/>
                <a:ea typeface="楷体" panose="02010609060101010101" pitchFamily="49" charset="-122"/>
              </a:rPr>
              <a:t>9</a:t>
            </a:r>
            <a:r>
              <a:rPr lang="zh-CN" altLang="en-US" sz="1600" dirty="0">
                <a:latin typeface="楷体" panose="02010609060101010101" pitchFamily="49" charset="-122"/>
                <a:ea typeface="楷体" panose="02010609060101010101" pitchFamily="49" charset="-122"/>
              </a:rPr>
              <a:t>种主要的角色，依次是儿童、学生、休闲者、公民、工作者、夫妻、家长、父母和退休者。</a:t>
            </a:r>
            <a:endParaRPr lang="zh-CN" altLang="en-US" dirty="0">
              <a:latin typeface="楷体" panose="02010609060101010101" pitchFamily="49" charset="-122"/>
              <a:ea typeface="楷体" panose="02010609060101010101" pitchFamily="49" charset="-122"/>
            </a:endParaRPr>
          </a:p>
        </p:txBody>
      </p:sp>
      <p:sp>
        <p:nvSpPr>
          <p:cNvPr id="9" name="文本框 8"/>
          <p:cNvSpPr txBox="1"/>
          <p:nvPr/>
        </p:nvSpPr>
        <p:spPr>
          <a:xfrm>
            <a:off x="756588" y="627853"/>
            <a:ext cx="1944216" cy="398780"/>
          </a:xfrm>
          <a:prstGeom prst="rect">
            <a:avLst/>
          </a:prstGeom>
          <a:noFill/>
        </p:spPr>
        <p:txBody>
          <a:bodyPr wrap="square" rtlCol="0">
            <a:spAutoFit/>
          </a:bodyPr>
          <a:lstStyle/>
          <a:p>
            <a:r>
              <a:rPr lang="en-US"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生涯彩虹图</a:t>
            </a:r>
            <a:endParaRPr lang="zh-CN" altLang="en-US" sz="2000"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2628516" y="12397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97893" y="1413355"/>
            <a:ext cx="8549802" cy="234294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人一生的生涯发展，包括了发展阶段、生活空间及生活方式等多方面内涵</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49" charset="-122"/>
                <a:ea typeface="楷体" panose="02010609060101010101" pitchFamily="49" charset="-122"/>
              </a:rPr>
              <a:t>透过生涯彩虹图，可以帮助个体具体而清晰地了解不同角色是如何构建其个人特有生涯类型的，不同的角色如何在不同的发展阶段出现，角色的组合如何合理安排才能达到最佳的自我实现。</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要注意辅导对象显著角色的部分与时机</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49" charset="-122"/>
                <a:ea typeface="楷体" panose="02010609060101010101" pitchFamily="49" charset="-122"/>
              </a:rPr>
              <a:t>这些资料往往能提供很好的线索，作为进一步了解与咨询的依据。可协助辅导对象预先设定下一步的生涯发展任务，设计如何研究具体的实施步骤，使得未来显著的角色能得到充分的发挥。</a:t>
            </a:r>
            <a:endParaRPr lang="zh-CN" altLang="en-US" sz="1400" dirty="0">
              <a:latin typeface="楷体" panose="02010609060101010101" pitchFamily="49" charset="-122"/>
              <a:ea typeface="楷体" panose="02010609060101010101" pitchFamily="49" charset="-122"/>
            </a:endParaRPr>
          </a:p>
        </p:txBody>
      </p:sp>
      <p:sp>
        <p:nvSpPr>
          <p:cNvPr id="7" name="文本框 6"/>
          <p:cNvSpPr txBox="1"/>
          <p:nvPr/>
        </p:nvSpPr>
        <p:spPr>
          <a:xfrm>
            <a:off x="468298" y="516728"/>
            <a:ext cx="1944216"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生涯彩虹图</a:t>
            </a:r>
            <a:endParaRPr lang="zh-CN" altLang="en-US" sz="2000"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1908790" y="862875"/>
            <a:ext cx="4572000" cy="369332"/>
          </a:xfrm>
          <a:prstGeom prst="rect">
            <a:avLst/>
          </a:prstGeom>
          <a:noFill/>
        </p:spPr>
        <p:txBody>
          <a:bodyPr wrap="square">
            <a:spAutoFit/>
          </a:bodyPr>
          <a:lstStyle/>
          <a:p>
            <a:r>
              <a:rPr lang="zh-CN" altLang="en-US" u="sng" dirty="0">
                <a:latin typeface="楷体" panose="02010609060101010101" pitchFamily="49" charset="-122"/>
                <a:ea typeface="楷体" panose="02010609060101010101" pitchFamily="49" charset="-122"/>
              </a:rPr>
              <a:t> 画生涯彩虹图时，以下两点需要特别强调。</a:t>
            </a:r>
            <a:endParaRPr lang="zh-CN" altLang="en-US" u="sng" dirty="0"/>
          </a:p>
        </p:txBody>
      </p:sp>
      <p:sp>
        <p:nvSpPr>
          <p:cNvPr id="2" name="文本框 1"/>
          <p:cNvSpPr txBox="1"/>
          <p:nvPr>
            <p:custDataLst>
              <p:tags r:id="rId1"/>
            </p:custDataLst>
          </p:nvPr>
        </p:nvSpPr>
        <p:spPr>
          <a:xfrm>
            <a:off x="2628516" y="123970"/>
            <a:ext cx="360040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501" y="1636425"/>
            <a:ext cx="8170612" cy="2800767"/>
          </a:xfrm>
          <a:prstGeom prst="rect">
            <a:avLst/>
          </a:prstGeom>
          <a:noFill/>
        </p:spPr>
        <p:txBody>
          <a:bodyPr wrap="square">
            <a:spAutoFit/>
          </a:bodyPr>
          <a:lstStyle/>
          <a:p>
            <a:r>
              <a:rPr lang="zh-CN" altLang="en-US" sz="1600" dirty="0">
                <a:latin typeface="楷体" panose="02010609060101010101" pitchFamily="49" charset="-122"/>
                <a:ea typeface="楷体" panose="02010609060101010101" pitchFamily="49" charset="-122"/>
              </a:rPr>
              <a:t>    在辅导过程中，辅导人员可利用“生涯自传”“抉择日记”“生涯彩虹图”等方法，使个体回顾自己发展历程中一些特殊的经历，生活中重要人物的影响、个人的态度与感受，以及各个阶段所扮演的角色和个人目标间的差异，并对每一次的决定加以分析，以增进个体对自己发展历程的认识，引导其积极参与到解决问题及自己设计未来发展计划的行动中。其中，画生涯彩虹图是一项很重要的活动。</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舒伯认为，人的行为方向受到</a:t>
            </a:r>
            <a:r>
              <a:rPr lang="en-US" altLang="zh-CN" sz="1600" dirty="0">
                <a:latin typeface="楷体" panose="02010609060101010101" pitchFamily="49" charset="-122"/>
                <a:ea typeface="楷体" panose="02010609060101010101" pitchFamily="49" charset="-122"/>
              </a:rPr>
              <a:t>3</a:t>
            </a:r>
            <a:r>
              <a:rPr lang="zh-CN" altLang="en-US" sz="1600" dirty="0">
                <a:latin typeface="楷体" panose="02010609060101010101" pitchFamily="49" charset="-122"/>
                <a:ea typeface="楷体" panose="02010609060101010101" pitchFamily="49" charset="-122"/>
              </a:rPr>
              <a:t>种时间因素的影响：一是对过去成长痕迹的“审视”，二是对目前发展状况的“审视”，三是对未来发展方向的“展望”。这</a:t>
            </a:r>
            <a:r>
              <a:rPr lang="en-US" altLang="zh-CN" sz="1600" dirty="0">
                <a:latin typeface="楷体" panose="02010609060101010101" pitchFamily="49" charset="-122"/>
                <a:ea typeface="楷体" panose="02010609060101010101" pitchFamily="49" charset="-122"/>
              </a:rPr>
              <a:t>3</a:t>
            </a:r>
            <a:r>
              <a:rPr lang="zh-CN" altLang="en-US" sz="1600" dirty="0">
                <a:latin typeface="楷体" panose="02010609060101010101" pitchFamily="49" charset="-122"/>
                <a:ea typeface="楷体" panose="02010609060101010101" pitchFamily="49" charset="-122"/>
              </a:rPr>
              <a:t>种因素是互相影响的，过去是现在的成因，现在又是未来的基础。在进行生涯辅导时，对未来的时间透视能力较为重要，生涯彩虹图就提供了一个最佳的透视工具。实际应用生涯彩虹图时，辅导人员可以先准备一份空白的彩虹图，然后指导学生画出和其生涯发展有关的各种角色的起始与发展轨迹。</a:t>
            </a:r>
            <a:endParaRPr lang="zh-CN" altLang="en-US" sz="1400" dirty="0">
              <a:latin typeface="楷体" panose="02010609060101010101" pitchFamily="49" charset="-122"/>
              <a:ea typeface="楷体" panose="02010609060101010101" pitchFamily="49" charset="-122"/>
            </a:endParaRPr>
          </a:p>
        </p:txBody>
      </p:sp>
      <p:sp>
        <p:nvSpPr>
          <p:cNvPr id="7" name="文本框 6"/>
          <p:cNvSpPr txBox="1"/>
          <p:nvPr/>
        </p:nvSpPr>
        <p:spPr>
          <a:xfrm>
            <a:off x="756285" y="1059815"/>
            <a:ext cx="52895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生涯发展论在生涯辅导上的应用</a:t>
            </a:r>
            <a:endParaRPr lang="zh-CN" altLang="en-US" sz="2000"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2700906" y="285895"/>
            <a:ext cx="360040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104610"/>
            <a:ext cx="8352928" cy="2935868"/>
          </a:xfrm>
          <a:prstGeom prst="rect">
            <a:avLst/>
          </a:prstGeom>
          <a:noFill/>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   舒伯是生涯辅导理论的大师，其生涯发展理论综合了差异心理学、发展心理学、自我心理学以及有关职业行为发展方向的长期研究结果。舒伯汲取了这四大学术领域中有关生涯发展的精华，构建了一套完整的生涯发展理论。其理论观点是现今生涯辅导重要的理论基础，指导了目前生涯辅导的具体实施，得到了各国生涯辅导界的普遍支持。</a:t>
            </a:r>
            <a:endParaRPr lang="en-US" altLang="zh-CN" dirty="0">
              <a:latin typeface="楷体" panose="02010609060101010101" pitchFamily="49" charset="-122"/>
              <a:ea typeface="楷体" panose="02010609060101010101" pitchFamily="49" charset="-122"/>
            </a:endParaRPr>
          </a:p>
          <a:p>
            <a:pPr>
              <a:lnSpc>
                <a:spcPct val="150000"/>
              </a:lnSpc>
            </a:pPr>
            <a:r>
              <a:rPr lang="en-US"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由于社会的快速变迁，终身学习观念的提出以及人的寿命的增加，生涯发展理论中关于中年期、老年期的角色与任务有待进一步的研究。</a:t>
            </a:r>
            <a:endParaRPr lang="zh-CN" altLang="en-US" dirty="0">
              <a:latin typeface="楷体" panose="02010609060101010101" pitchFamily="49" charset="-122"/>
              <a:ea typeface="楷体" panose="02010609060101010101" pitchFamily="49" charset="-122"/>
            </a:endParaRPr>
          </a:p>
        </p:txBody>
      </p:sp>
      <p:sp>
        <p:nvSpPr>
          <p:cNvPr id="9" name="文本框 8"/>
          <p:cNvSpPr txBox="1"/>
          <p:nvPr/>
        </p:nvSpPr>
        <p:spPr>
          <a:xfrm>
            <a:off x="810895" y="772160"/>
            <a:ext cx="3366135" cy="39878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（三）对生涯发展论的评价</a:t>
            </a:r>
            <a:endParaRPr lang="zh-CN" altLang="en-US" sz="2000"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3112135" y="196215"/>
            <a:ext cx="369316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四、舒伯的生涯发展论</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055092" y="2505224"/>
            <a:ext cx="5697694" cy="414020"/>
          </a:xfrm>
          <a:prstGeom prst="rect">
            <a:avLst/>
          </a:prstGeom>
          <a:noFill/>
        </p:spPr>
        <p:txBody>
          <a:bodyPr wrap="square" rtlCol="0">
            <a:spAutoFit/>
          </a:bodyPr>
          <a:p>
            <a:pPr indent="0" fontAlgn="auto"/>
            <a:r>
              <a:rPr lang="zh-CN" altLang="en-US" sz="2100" b="1">
                <a:hlinkClick r:id="rId2" tooltip="" action="ppaction://hlinkfile"/>
              </a:rPr>
              <a:t>职业生涯规划“课程思政”建设</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6"/>
            <a:ext cx="226486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认识职业生涯规划</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7"/>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大学生职业生涯规划的意义</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0" name="文本框 9"/>
          <p:cNvSpPr txBox="1"/>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一、职业生涯规划有利于大学生个人发展</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nvGrpSpPr>
          <p:cNvPr id="12" name="千图PPT彼岸天：ID 8661124库_组合 37"/>
          <p:cNvGrpSpPr/>
          <p:nvPr>
            <p:custDataLst>
              <p:tags r:id="rId1"/>
            </p:custDataLst>
          </p:nvPr>
        </p:nvGrpSpPr>
        <p:grpSpPr>
          <a:xfrm>
            <a:off x="2638350" y="1830773"/>
            <a:ext cx="1152128" cy="1886369"/>
            <a:chOff x="3361622" y="2442503"/>
            <a:chExt cx="2424940" cy="3034836"/>
          </a:xfrm>
          <a:solidFill>
            <a:schemeClr val="tx1">
              <a:lumMod val="75000"/>
              <a:lumOff val="25000"/>
            </a:schemeClr>
          </a:solidFill>
        </p:grpSpPr>
        <p:sp>
          <p:nvSpPr>
            <p:cNvPr id="14" name="Straight Connector 39"/>
            <p:cNvSpPr/>
            <p:nvPr/>
          </p:nvSpPr>
          <p:spPr bwMode="auto">
            <a:xfrm flipH="1">
              <a:off x="3428401" y="2531743"/>
              <a:ext cx="2301122" cy="1421779"/>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5" name="Straight Connector 40"/>
            <p:cNvSpPr/>
            <p:nvPr/>
          </p:nvSpPr>
          <p:spPr bwMode="auto">
            <a:xfrm>
              <a:off x="3428398" y="3974832"/>
              <a:ext cx="2275760" cy="1436201"/>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7" name="Straight Connector 41"/>
            <p:cNvSpPr/>
            <p:nvPr/>
          </p:nvSpPr>
          <p:spPr bwMode="auto">
            <a:xfrm>
              <a:off x="3466757" y="3966309"/>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23" name="Oval 47"/>
            <p:cNvSpPr/>
            <p:nvPr/>
          </p:nvSpPr>
          <p:spPr>
            <a:xfrm>
              <a:off x="570423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Oval 48"/>
            <p:cNvSpPr/>
            <p:nvPr/>
          </p:nvSpPr>
          <p:spPr>
            <a:xfrm>
              <a:off x="570423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Oval 49"/>
            <p:cNvSpPr/>
            <p:nvPr/>
          </p:nvSpPr>
          <p:spPr>
            <a:xfrm>
              <a:off x="5704232" y="5395009"/>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 name="Oval 50"/>
            <p:cNvSpPr/>
            <p:nvPr/>
          </p:nvSpPr>
          <p:spPr>
            <a:xfrm>
              <a:off x="336162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sp>
        <p:nvSpPr>
          <p:cNvPr id="31" name="Rectangle 4"/>
          <p:cNvSpPr/>
          <p:nvPr/>
        </p:nvSpPr>
        <p:spPr>
          <a:xfrm flipH="1">
            <a:off x="3855907" y="1585160"/>
            <a:ext cx="2356705" cy="538525"/>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pPr marL="0" lvl="1"/>
            <a:endParaRPr lang="zh-CN" altLang="en-US" sz="1865" b="1" dirty="0">
              <a:solidFill>
                <a:schemeClr val="accent2"/>
              </a:solidFill>
              <a:cs typeface="+mn-ea"/>
              <a:sym typeface="+mn-lt"/>
            </a:endParaRPr>
          </a:p>
        </p:txBody>
      </p:sp>
      <p:sp>
        <p:nvSpPr>
          <p:cNvPr id="35" name="Rectangle 9"/>
          <p:cNvSpPr/>
          <p:nvPr/>
        </p:nvSpPr>
        <p:spPr>
          <a:xfrm flipH="1">
            <a:off x="3863455" y="2572544"/>
            <a:ext cx="2356706" cy="538525"/>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pPr marL="0" lvl="1"/>
            <a:endParaRPr lang="zh-CN" altLang="en-US" sz="1865" b="1" dirty="0">
              <a:solidFill>
                <a:schemeClr val="accent4"/>
              </a:solidFill>
              <a:cs typeface="+mn-ea"/>
              <a:sym typeface="+mn-lt"/>
            </a:endParaRPr>
          </a:p>
        </p:txBody>
      </p:sp>
      <p:sp>
        <p:nvSpPr>
          <p:cNvPr id="40" name="Rectangle 24"/>
          <p:cNvSpPr/>
          <p:nvPr/>
        </p:nvSpPr>
        <p:spPr>
          <a:xfrm>
            <a:off x="957029" y="2594183"/>
            <a:ext cx="1669022" cy="372871"/>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none" rIns="900000" anchor="ctr">
            <a:normAutofit lnSpcReduction="10000"/>
          </a:bodyPr>
          <a:lstStyle/>
          <a:p>
            <a:pPr marL="0" lvl="1"/>
            <a:r>
              <a:rPr lang="zh-CN" altLang="en-US" sz="2000" b="1" dirty="0">
                <a:solidFill>
                  <a:schemeClr val="accent1"/>
                </a:solidFill>
                <a:latin typeface="微软雅黑" panose="020B0503020204020204" pitchFamily="34" charset="-122"/>
                <a:ea typeface="微软雅黑" panose="020B0503020204020204" pitchFamily="34" charset="-122"/>
              </a:rPr>
              <a:t>职业生涯规划</a:t>
            </a:r>
            <a:endParaRPr lang="zh-CN" altLang="en-US" sz="1865" b="1" dirty="0">
              <a:solidFill>
                <a:schemeClr val="accent1"/>
              </a:solidFill>
              <a:cs typeface="+mn-ea"/>
              <a:sym typeface="+mn-lt"/>
            </a:endParaRPr>
          </a:p>
        </p:txBody>
      </p:sp>
      <p:sp>
        <p:nvSpPr>
          <p:cNvPr id="45" name="Rectangle 14"/>
          <p:cNvSpPr/>
          <p:nvPr/>
        </p:nvSpPr>
        <p:spPr>
          <a:xfrm flipH="1">
            <a:off x="3855907" y="3470263"/>
            <a:ext cx="2356706" cy="538525"/>
          </a:xfrm>
          <a:prstGeom prst="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pPr marL="0" lvl="1"/>
            <a:endParaRPr lang="zh-CN" altLang="en-US" sz="1865" b="1" dirty="0">
              <a:solidFill>
                <a:schemeClr val="accent6"/>
              </a:solidFill>
              <a:cs typeface="+mn-ea"/>
              <a:sym typeface="+mn-lt"/>
            </a:endParaRPr>
          </a:p>
        </p:txBody>
      </p:sp>
      <p:sp>
        <p:nvSpPr>
          <p:cNvPr id="48" name="文本框 47"/>
          <p:cNvSpPr txBox="1"/>
          <p:nvPr/>
        </p:nvSpPr>
        <p:spPr>
          <a:xfrm>
            <a:off x="3822438" y="2649580"/>
            <a:ext cx="2496715" cy="369332"/>
          </a:xfrm>
          <a:prstGeom prst="rect">
            <a:avLst/>
          </a:prstGeom>
          <a:noFill/>
        </p:spPr>
        <p:txBody>
          <a:bodyPr wrap="square">
            <a:spAutoFit/>
          </a:bodyPr>
          <a:lstStyle/>
          <a:p>
            <a:pPr marL="0" lvl="1"/>
            <a:r>
              <a:rPr lang="zh-CN" altLang="en-US" b="1" dirty="0">
                <a:solidFill>
                  <a:schemeClr val="accent2"/>
                </a:solidFill>
                <a:latin typeface="微软雅黑" panose="020B0503020204020204" pitchFamily="34" charset="-122"/>
                <a:ea typeface="微软雅黑" panose="020B0503020204020204" pitchFamily="34" charset="-122"/>
              </a:rPr>
              <a:t>有助于大学生顺利就业</a:t>
            </a:r>
            <a:endParaRPr lang="zh-CN" altLang="en-US" b="1" dirty="0">
              <a:solidFill>
                <a:schemeClr val="accent2"/>
              </a:solidFill>
              <a:latin typeface="微软雅黑" panose="020B0503020204020204" pitchFamily="34" charset="-122"/>
              <a:ea typeface="微软雅黑" panose="020B0503020204020204" pitchFamily="34" charset="-122"/>
              <a:sym typeface="+mn-lt"/>
            </a:endParaRPr>
          </a:p>
        </p:txBody>
      </p:sp>
      <p:sp>
        <p:nvSpPr>
          <p:cNvPr id="49" name="文本框 48"/>
          <p:cNvSpPr txBox="1"/>
          <p:nvPr/>
        </p:nvSpPr>
        <p:spPr>
          <a:xfrm>
            <a:off x="3785902" y="1665285"/>
            <a:ext cx="4572000" cy="369332"/>
          </a:xfrm>
          <a:prstGeom prst="rect">
            <a:avLst/>
          </a:prstGeom>
          <a:noFill/>
        </p:spPr>
        <p:txBody>
          <a:bodyPr wrap="square">
            <a:spAutoFit/>
          </a:bodyPr>
          <a:lstStyle/>
          <a:p>
            <a:pPr marL="0" lvl="1"/>
            <a:r>
              <a:rPr lang="zh-CN" altLang="en-US" b="1" dirty="0">
                <a:solidFill>
                  <a:schemeClr val="accent2"/>
                </a:solidFill>
                <a:latin typeface="微软雅黑" panose="020B0503020204020204" pitchFamily="34" charset="-122"/>
                <a:ea typeface="微软雅黑" panose="020B0503020204020204" pitchFamily="34" charset="-122"/>
              </a:rPr>
              <a:t>有利于大学生个人发展</a:t>
            </a:r>
            <a:endParaRPr lang="zh-CN" altLang="en-US" b="1" dirty="0">
              <a:solidFill>
                <a:schemeClr val="accent2"/>
              </a:solidFill>
              <a:latin typeface="微软雅黑" panose="020B0503020204020204" pitchFamily="34" charset="-122"/>
              <a:ea typeface="微软雅黑" panose="020B0503020204020204" pitchFamily="34" charset="-122"/>
              <a:sym typeface="+mn-lt"/>
            </a:endParaRPr>
          </a:p>
        </p:txBody>
      </p:sp>
      <p:sp>
        <p:nvSpPr>
          <p:cNvPr id="50" name="文本框 49"/>
          <p:cNvSpPr txBox="1"/>
          <p:nvPr/>
        </p:nvSpPr>
        <p:spPr>
          <a:xfrm>
            <a:off x="3798033" y="3548502"/>
            <a:ext cx="2496714" cy="369332"/>
          </a:xfrm>
          <a:prstGeom prst="rect">
            <a:avLst/>
          </a:prstGeom>
          <a:noFill/>
        </p:spPr>
        <p:txBody>
          <a:bodyPr wrap="square">
            <a:spAutoFit/>
          </a:bodyPr>
          <a:lstStyle/>
          <a:p>
            <a:pPr marL="0" lvl="1"/>
            <a:r>
              <a:rPr lang="zh-CN" altLang="en-US" b="1" dirty="0">
                <a:solidFill>
                  <a:schemeClr val="accent2"/>
                </a:solidFill>
                <a:latin typeface="微软雅黑" panose="020B0503020204020204" pitchFamily="34" charset="-122"/>
                <a:ea typeface="微软雅黑" panose="020B0503020204020204" pitchFamily="34" charset="-122"/>
              </a:rPr>
              <a:t>有助于大学生正确创业</a:t>
            </a:r>
            <a:endParaRPr lang="zh-CN" altLang="en-US" b="1" dirty="0">
              <a:solidFill>
                <a:schemeClr val="accent2"/>
              </a:solidFill>
              <a:latin typeface="微软雅黑" panose="020B0503020204020204" pitchFamily="34" charset="-122"/>
              <a:ea typeface="微软雅黑" panose="020B0503020204020204" pitchFamily="34"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1847" y="1470968"/>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职业生涯规划是事业成功的导航仪</a:t>
            </a:r>
            <a:endParaRPr lang="zh-CN" altLang="en-US"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72394" y="1852464"/>
            <a:ext cx="7727154" cy="1881284"/>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古人云：“凡事预则立，不预则废。”职业生涯规划是事业成功的导航仪。</a:t>
            </a:r>
            <a:endParaRPr lang="en-US" altLang="zh-CN" sz="1600" dirty="0">
              <a:latin typeface="楷体" panose="02010609060101010101" pitchFamily="49" charset="-122"/>
              <a:ea typeface="楷体" panose="02010609060101010101" pitchFamily="49" charset="-122"/>
            </a:endParaRPr>
          </a:p>
          <a:p>
            <a:pPr>
              <a:lnSpc>
                <a:spcPct val="150000"/>
              </a:lnSpc>
            </a:pPr>
            <a:r>
              <a:rPr lang="zh-CN" altLang="en-US" sz="1600" dirty="0">
                <a:latin typeface="楷体" panose="02010609060101010101" pitchFamily="49" charset="-122"/>
                <a:ea typeface="楷体" panose="02010609060101010101" pitchFamily="49" charset="-122"/>
              </a:rPr>
              <a:t>哈佛大学的一项追踪研究表明，没有明确目标的职业生涯很难获得成功。在被调查的人群中，获得成功的人群有一共同点，即早早为自己的职业生涯设定明确的目标，并且始终坚持。在校大学生应尽早进行职业生涯规划，确定人生发展方向，运用科学的方法采取切实可行的步骤和措施，不断增强职业竞争能力，实现自己的人生理想。</a:t>
            </a:r>
            <a:endParaRPr lang="zh-CN" altLang="en-US" sz="1600" dirty="0">
              <a:latin typeface="楷体" panose="02010609060101010101" pitchFamily="49" charset="-122"/>
              <a:ea typeface="楷体" panose="02010609060101010101" pitchFamily="49" charset="-122"/>
            </a:endParaRPr>
          </a:p>
        </p:txBody>
      </p:sp>
      <p:sp>
        <p:nvSpPr>
          <p:cNvPr id="10" name="文本框 9"/>
          <p:cNvSpPr txBox="1"/>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一、职业生涯规划有利于大学生个人发展</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285122" y="1470968"/>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397642" y="1614243"/>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animBg="1"/>
      <p:bldP spid="1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36" name="文本框 35"/>
          <p:cNvSpPr txBox="1"/>
          <p:nvPr/>
        </p:nvSpPr>
        <p:spPr>
          <a:xfrm>
            <a:off x="600105" y="1348350"/>
            <a:ext cx="8280922" cy="923330"/>
          </a:xfrm>
          <a:prstGeom prst="rect">
            <a:avLst/>
          </a:prstGeom>
          <a:noFill/>
        </p:spPr>
        <p:txBody>
          <a:bodyPr wrap="square" rtlCol="0">
            <a:spAutoFit/>
          </a:bodyPr>
          <a:lstStyle/>
          <a:p>
            <a:r>
              <a:rPr lang="zh-CN" altLang="en-US" u="sng" dirty="0">
                <a:latin typeface="楷体" panose="02010609060101010101" pitchFamily="49" charset="-122"/>
                <a:ea typeface="楷体" panose="02010609060101010101" pitchFamily="49" charset="-122"/>
              </a:rPr>
              <a:t>   职业生涯规划有利于大学生明确自我人生目标，更加理智地认识自己，了解个人的价值观、职业动机和抱负，适应社会发展的需要，最终实现自己的职业生涯目标。</a:t>
            </a:r>
            <a:endParaRPr lang="zh-CN" altLang="en-US" b="1" u="sng" dirty="0">
              <a:latin typeface="微软雅黑" panose="020B0503020204020204" pitchFamily="34" charset="-122"/>
              <a:ea typeface="微软雅黑" panose="020B0503020204020204" pitchFamily="34" charset="-122"/>
            </a:endParaRPr>
          </a:p>
        </p:txBody>
      </p:sp>
      <p:sp>
        <p:nvSpPr>
          <p:cNvPr id="9" name="文本框 8"/>
          <p:cNvSpPr txBox="1"/>
          <p:nvPr/>
        </p:nvSpPr>
        <p:spPr>
          <a:xfrm>
            <a:off x="540442" y="2284135"/>
            <a:ext cx="8336140" cy="2646878"/>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 1.</a:t>
            </a:r>
            <a:r>
              <a:rPr lang="zh-CN" altLang="en-US" b="1" dirty="0">
                <a:solidFill>
                  <a:schemeClr val="accent2"/>
                </a:solidFill>
                <a:latin typeface="微软雅黑" panose="020B0503020204020204" pitchFamily="34" charset="-122"/>
                <a:ea typeface="微软雅黑" panose="020B0503020204020204" pitchFamily="34" charset="-122"/>
              </a:rPr>
              <a:t>让大学生学会把握人生的未来</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职业生涯规划能帮助大学生真正结合自己的生活经验和对世界、自我的认识认真思考自己的当下和未来，主动去选择并规划自己的人生道路。它可以增强大学生的责任感与使命感，使自我未来发展变得更为清晰和明朗。</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 2.</a:t>
            </a:r>
            <a:r>
              <a:rPr lang="zh-CN" altLang="en-US" b="1" dirty="0">
                <a:solidFill>
                  <a:schemeClr val="accent1"/>
                </a:solidFill>
                <a:latin typeface="微软雅黑" panose="020B0503020204020204" pitchFamily="34" charset="-122"/>
                <a:ea typeface="微软雅黑" panose="020B0503020204020204" pitchFamily="34" charset="-122"/>
              </a:rPr>
              <a:t>促使大学生主动体验和探索</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职业生涯规划可以促使大学生积极参与学校和社会的职业实践，获得真实的职业生涯体验。在实际体验中，大学生可以学会自觉反省并完善自我，了解学习生活与毕业后走向社会所必需的发展信息。在体验和探索中，大学生才会一天天变得能干，一天天更加懂事，一天天走向成熟。</a:t>
            </a:r>
            <a:endParaRPr lang="zh-CN" altLang="en-US" sz="1600" dirty="0">
              <a:latin typeface="楷体" panose="02010609060101010101" pitchFamily="49" charset="-122"/>
              <a:ea typeface="楷体" panose="02010609060101010101" pitchFamily="49" charset="-122"/>
            </a:endParaRPr>
          </a:p>
        </p:txBody>
      </p:sp>
      <p:sp>
        <p:nvSpPr>
          <p:cNvPr id="10" name="文本框 9"/>
          <p:cNvSpPr txBox="1"/>
          <p:nvPr/>
        </p:nvSpPr>
        <p:spPr>
          <a:xfrm>
            <a:off x="756481" y="916402"/>
            <a:ext cx="622869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职业生涯规划有利于寻找人生的真实使命</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440446" y="210910"/>
            <a:ext cx="576064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一、职业生涯规划有利于大学生个人发展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randombar(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1188476"/>
            <a:ext cx="8458644" cy="3139321"/>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激发学生对未来的探索</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职业生涯规划有助于解决大学生对未来迷茫的问题，使他们少走很多弯路。职业生涯规划能够激发他们对未来的兴趣，使他们在学习期间主动地探索自己未来的职业方向，能够专注于如何在现有的平台上发展自己，合理地规划自己的学业与大学生活。</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促使学业与职业对接</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49" charset="-122"/>
                <a:ea typeface="楷体" panose="02010609060101010101" pitchFamily="49" charset="-122"/>
              </a:rPr>
              <a:t>职业生涯规划可以转变大学生学习的观念，使大学生认识到学习不再是简单地对书本知识的记忆与储存，学习也是为了适应，即面对新任务和新环境时，能迅速吸纳多方面的微课大学生进行职业生涯规划的意义信息，从容驾驭局面。</a:t>
            </a:r>
            <a:endParaRPr lang="en-US" altLang="zh-CN" sz="1600"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职业生涯规划有助于大学生更早地接触职业世界和进入职业角色，有利于实现学业与职业的良好对接；促使大学生通过学习主动了解和适应外部工作世界，掌握一定的择业技能和技巧，从根本上提高学生的择业技能和社会认知能力。</a:t>
            </a:r>
            <a:endParaRPr lang="zh-CN" altLang="en-US" sz="1600" dirty="0">
              <a:latin typeface="楷体" panose="02010609060101010101" pitchFamily="49" charset="-122"/>
              <a:ea typeface="楷体" panose="02010609060101010101" pitchFamily="49" charset="-122"/>
            </a:endParaRPr>
          </a:p>
        </p:txBody>
      </p:sp>
      <p:sp>
        <p:nvSpPr>
          <p:cNvPr id="7" name="文本框 6"/>
          <p:cNvSpPr txBox="1"/>
          <p:nvPr/>
        </p:nvSpPr>
        <p:spPr>
          <a:xfrm>
            <a:off x="612257" y="843742"/>
            <a:ext cx="6587707"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职业生涯规划有利于大学生了解外部的世界</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一、职业生涯规划有利于大学生个人发展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0326" y="1188476"/>
            <a:ext cx="8424936" cy="3139321"/>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符合人才培养的目标</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教育部</a:t>
            </a:r>
            <a:r>
              <a:rPr lang="en-US" altLang="zh-CN" sz="1400" dirty="0">
                <a:latin typeface="楷体" panose="02010609060101010101" pitchFamily="49" charset="-122"/>
                <a:ea typeface="楷体" panose="02010609060101010101" pitchFamily="49" charset="-122"/>
              </a:rPr>
              <a:t>2007</a:t>
            </a:r>
            <a:r>
              <a:rPr lang="zh-CN" altLang="en-US" sz="1400" dirty="0">
                <a:latin typeface="楷体" panose="02010609060101010101" pitchFamily="49" charset="-122"/>
                <a:ea typeface="楷体" panose="02010609060101010101" pitchFamily="49" charset="-122"/>
              </a:rPr>
              <a:t>年要求各高校把就业指导课程建设纳入人才培养工作，开设大学生职业发展与就业指导课程，并作为必修课列入教学计划；对大学生进行职业理想、职业目标、职业定向、职业道德、职业能力和职业生涯规划的教育，提高大学生的综合素质，促进个体的全面发展。</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实现大学生个性化发展</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职业生涯规划留给大学生一定的发展空间，让大学生独立思考，用自己的方式来表达，用自己的意愿来创造，主动积极地去品味和感悟，实现以人为本、发展个性、突出特色、人尽其才的目标。</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完善自身的整体素质</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职业生涯规划能够引领大学生反思过往，审视自己，消除心理上的负担，完善自身的整体素质。大学生可将自己的能力水平与设定的未来职业所需要的能力水平进行对比，发现自身的差距；调整知识结构，弥补实践技能的欠缺，增强综合素质；主动参与、勤于动手，重视实践能力、创新能力的发展和自身综合素质的开发，实现身心素质的全面和谐发展。</a:t>
            </a:r>
            <a:endParaRPr lang="zh-CN" altLang="en-US" sz="1400" dirty="0">
              <a:latin typeface="楷体" panose="02010609060101010101" pitchFamily="49" charset="-122"/>
              <a:ea typeface="楷体" panose="02010609060101010101" pitchFamily="49" charset="-122"/>
            </a:endParaRPr>
          </a:p>
        </p:txBody>
      </p:sp>
      <p:sp>
        <p:nvSpPr>
          <p:cNvPr id="7" name="文本框 6"/>
          <p:cNvSpPr txBox="1"/>
          <p:nvPr/>
        </p:nvSpPr>
        <p:spPr>
          <a:xfrm>
            <a:off x="468112" y="747222"/>
            <a:ext cx="6587707"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四</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职业生涯规划可促进大学生的全面发展</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一、职业生涯规划有利于大学生个人发展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20665" y="1245308"/>
            <a:ext cx="7887855"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提高社会竞争力</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61989" y="1555840"/>
            <a:ext cx="7887855" cy="335476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适应社会和经济发展的要求</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职业生涯规划需要大学生结合本地区经济发展和产业结构状况，了解本地区经济发展中有哪些产业部门，各种产业部门在本地区经济发展中所占的比重，以及对人才的需求情况。大学生只有在把握了社会和经济发展的要求以后，才能有针对性地学习有用的知识，提高专业技能，成为社会和经济发展所需要的人才。</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挖掘潜能</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良好的职业生涯规划可以引导大学生准确认知自己的个性特征，以及已有的和潜在的自身优势，对自身价值准确定位，调动自己学习的积极性和主动性，有质有量地提高学习效率，最大限度地发掘潜能，寻找各种能够展现自我的平台，在职业竞争中不断地提高自身的能力，增加自身的优势。</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形成核心竞争力</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职业生涯规划可以让大学生拥有明确的目标，完善自身品行人格；对大学生起到内在的激励作用，使之将自我内在的需要转化为外在的能力。职业生涯规划可以使大学生在与别人比较中求异，发现并培养出一种独有的就业能力</a:t>
            </a:r>
            <a:r>
              <a:rPr lang="en-US" altLang="zh-CN" sz="1400" dirty="0">
                <a:latin typeface="楷体" panose="02010609060101010101" pitchFamily="49" charset="-122"/>
                <a:ea typeface="楷体" panose="02010609060101010101" pitchFamily="49" charset="-122"/>
              </a:rPr>
              <a:t>——</a:t>
            </a:r>
            <a:r>
              <a:rPr lang="zh-CN" altLang="en-US" sz="1400" dirty="0">
                <a:latin typeface="楷体" panose="02010609060101010101" pitchFamily="49" charset="-122"/>
                <a:ea typeface="楷体" panose="02010609060101010101" pitchFamily="49" charset="-122"/>
              </a:rPr>
              <a:t>核心竞争力。</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二、职业生涯规划有助于大学生顺利就业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椭圆 12"/>
          <p:cNvSpPr/>
          <p:nvPr/>
        </p:nvSpPr>
        <p:spPr>
          <a:xfrm>
            <a:off x="291994" y="1185582"/>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36" name="文本框 35"/>
          <p:cNvSpPr txBox="1"/>
          <p:nvPr/>
        </p:nvSpPr>
        <p:spPr>
          <a:xfrm>
            <a:off x="330290" y="1348350"/>
            <a:ext cx="8484697" cy="923330"/>
          </a:xfrm>
          <a:prstGeom prst="rect">
            <a:avLst/>
          </a:prstGeom>
          <a:noFill/>
        </p:spPr>
        <p:txBody>
          <a:bodyPr wrap="square" rtlCol="0">
            <a:spAutoFit/>
          </a:bodyPr>
          <a:lstStyle/>
          <a:p>
            <a:r>
              <a:rPr lang="zh-CN" altLang="en-US" u="sng" dirty="0">
                <a:latin typeface="楷体" panose="02010609060101010101" pitchFamily="49" charset="-122"/>
                <a:ea typeface="楷体" panose="02010609060101010101" pitchFamily="49" charset="-122"/>
              </a:rPr>
              <a:t>    科学的择业观是指求职者依照自己的职业兴趣和期望分析现代职业对求职者的素质要求，使自身条件与职业需求特征相符合的择业观念。职业生涯规划能够帮助大学生建立科学的择业观，客观地认识择业，增强就业的自信心。</a:t>
            </a:r>
            <a:endParaRPr lang="zh-CN" altLang="en-US" b="1" u="sng"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96330" y="2283882"/>
            <a:ext cx="8525602" cy="2400657"/>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客观地认识择业</a:t>
            </a:r>
            <a:endParaRPr lang="en-US" altLang="zh-CN" b="1"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大学生择业时容易走入极端，有些大学生过度盲目，只考虑自身的需要而脱离实际，对求职单位和职业过于理想化；这与科学的择业观显然是背道而驰的，职业生涯规划能帮助大学生客观地认识择业，准确定位，避免跟着感觉走而陷入盲从和被动状态。</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增强就业的自信心</a:t>
            </a:r>
            <a:endParaRPr lang="en-US" altLang="zh-CN" b="1"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有效的职业生涯规划使每个大学生对自身都有一个客观、全面的了解，清楚自己的优势与特长、劣势与不足，知道自己适合做什么。职业生涯规划能使大学生摆正自己的位置，相信自己的实力，面对有把握的岗位时大胆尝试，有助于提高其择业的成功率。</a:t>
            </a:r>
            <a:endParaRPr lang="zh-CN" altLang="en-US" sz="1600" dirty="0">
              <a:latin typeface="楷体" panose="02010609060101010101" pitchFamily="49" charset="-122"/>
              <a:ea typeface="楷体" panose="02010609060101010101" pitchFamily="49" charset="-122"/>
            </a:endParaRPr>
          </a:p>
        </p:txBody>
      </p:sp>
      <p:sp>
        <p:nvSpPr>
          <p:cNvPr id="10" name="文本框 9"/>
          <p:cNvSpPr txBox="1"/>
          <p:nvPr/>
        </p:nvSpPr>
        <p:spPr>
          <a:xfrm>
            <a:off x="540247" y="844066"/>
            <a:ext cx="3169377"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建立科学的择业观</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 name="文本框 2"/>
          <p:cNvSpPr txBox="1"/>
          <p:nvPr>
            <p:custDataLst>
              <p:tags r:id="rId1"/>
            </p:custDataLst>
          </p:nvPr>
        </p:nvSpPr>
        <p:spPr>
          <a:xfrm>
            <a:off x="1440446" y="210910"/>
            <a:ext cx="576064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二、职业生涯规划有助于大学生顺利就业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randombar(horizontal)">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093" y="1276276"/>
            <a:ext cx="8424936" cy="3570208"/>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引导大学生学会自我调适</a:t>
            </a:r>
            <a:endParaRPr lang="en-US" altLang="zh-CN" sz="1600" b="1"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职业生涯规划能够帮助大学生从就业误区中走出来，打破专业局限，开拓就业视野；使大学生能够根据社会需求对自身的知识结构和就业意向不断调整与修正，增强从优择业的主动性。在求职过程中遇到挫折时，职业生涯规划使大学生懂得通过自己的努力和主动的心理调适消除不良的心理情绪，学会积极悦纳自己，以健康的心理状态面对就业问题，从而实现从容择业、顺利就业。 </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避免盲目攀比</a:t>
            </a:r>
            <a:endParaRPr lang="en-US" altLang="zh-CN" sz="1600" b="1"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职业生涯规划推崇正确的价值取向，使大学生学会以平和的心态面对现实，变“盲目攀比”为“合理比较”；学会对自己和他人的行为做出正确判断；学会自我教育，适时调控自己，自觉抵制盲目攀比的不良风气。</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引导积极的心理暗示</a:t>
            </a:r>
            <a:endParaRPr lang="en-US" altLang="zh-CN" sz="1600" b="1"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职业生涯规划引导大学生用一些更积极的思想和概念来替代过去陈旧的、否定性的思维模式，调整个体的心境、感情、意志乃至专业能力。积极的自我暗示能够形成积极的心态和成功的心理。大学生经常对自己给予肯定，能够让自己鼓起信心和勇气，摆脱自卑，抓住机遇，采取行动，获得成就和幸福。大学生对自己进行积极的心理暗示，是提高“可就业性”的重要保证。</a:t>
            </a:r>
            <a:endParaRPr lang="zh-CN" altLang="en-US" sz="1400" dirty="0">
              <a:latin typeface="楷体" panose="02010609060101010101" pitchFamily="49" charset="-122"/>
              <a:ea typeface="楷体" panose="02010609060101010101" pitchFamily="49" charset="-122"/>
            </a:endParaRPr>
          </a:p>
        </p:txBody>
      </p:sp>
      <p:sp>
        <p:nvSpPr>
          <p:cNvPr id="7" name="文本框 6"/>
          <p:cNvSpPr txBox="1"/>
          <p:nvPr/>
        </p:nvSpPr>
        <p:spPr>
          <a:xfrm>
            <a:off x="540187" y="877777"/>
            <a:ext cx="289781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降低就业的压力</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二、职业生涯规划有助于大学生顺利就业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17246" y="1273519"/>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帮助大学生认识创业</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35842" y="1814503"/>
            <a:ext cx="8064349" cy="98361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认识创业是社会的需要</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49" charset="-122"/>
                <a:ea typeface="楷体" panose="02010609060101010101" pitchFamily="49" charset="-122"/>
              </a:rPr>
              <a:t>党的二十大报告提出，创新是第一动力。2018 年以来，国家不断出台加快科技创新与企业减负的政策。职业生涯规划帮助大学生对自己的未来进行综合审视，认识到创业不但能为自己解决就业的问题，也能为社会其他成员提供就业机会，为社会开辟和开创新行业、新领域和新职业。</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三、职业生涯规划帮助大学生正确创业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3" name="文本框 12"/>
          <p:cNvSpPr txBox="1"/>
          <p:nvPr/>
        </p:nvSpPr>
        <p:spPr>
          <a:xfrm>
            <a:off x="935842" y="2856068"/>
            <a:ext cx="7993435" cy="1631216"/>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认识大学生创业的优势与劣势</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en-US" altLang="zh-CN" sz="1400" b="1" dirty="0">
                <a:latin typeface="楷体" panose="02010609060101010101" pitchFamily="49" charset="-122"/>
                <a:ea typeface="楷体" panose="02010609060101010101" pitchFamily="49" charset="-122"/>
              </a:rPr>
              <a:t>(1)</a:t>
            </a:r>
            <a:r>
              <a:rPr lang="zh-CN" altLang="en-US" sz="1400" b="1" dirty="0">
                <a:latin typeface="楷体" panose="02010609060101010101" pitchFamily="49" charset="-122"/>
                <a:ea typeface="楷体" panose="02010609060101010101" pitchFamily="49" charset="-122"/>
              </a:rPr>
              <a:t>大学生创业的优势。</a:t>
            </a:r>
            <a:r>
              <a:rPr lang="zh-CN" altLang="en-US" sz="1400" dirty="0">
                <a:latin typeface="楷体" panose="02010609060101010101" pitchFamily="49" charset="-122"/>
                <a:ea typeface="楷体" panose="02010609060101010101" pitchFamily="49" charset="-122"/>
              </a:rPr>
              <a:t>大学生往往对未来充满希望，有着蓬勃的朝气，富有梦想、敢想敢干。大学生思维活跃，触角灵敏，乐于创新，最具活力。大学生受到良好的教育，具备从事创业的知识、技术和能力的条件。大学生喜欢接触新鲜事物，能够运用新事物帮助自己创业。</a:t>
            </a:r>
            <a:endParaRPr lang="en-US" altLang="zh-CN" sz="1400" dirty="0">
              <a:latin typeface="楷体" panose="02010609060101010101" pitchFamily="49" charset="-122"/>
              <a:ea typeface="楷体" panose="02010609060101010101" pitchFamily="49" charset="-122"/>
            </a:endParaRPr>
          </a:p>
          <a:p>
            <a:r>
              <a:rPr lang="en-US" altLang="zh-CN" sz="1400" b="1" dirty="0">
                <a:latin typeface="楷体" panose="02010609060101010101" pitchFamily="49" charset="-122"/>
                <a:ea typeface="楷体" panose="02010609060101010101" pitchFamily="49" charset="-122"/>
              </a:rPr>
              <a:t>(2)</a:t>
            </a:r>
            <a:r>
              <a:rPr lang="zh-CN" altLang="en-US" sz="1400" b="1" dirty="0">
                <a:latin typeface="楷体" panose="02010609060101010101" pitchFamily="49" charset="-122"/>
                <a:ea typeface="楷体" panose="02010609060101010101" pitchFamily="49" charset="-122"/>
              </a:rPr>
              <a:t>大学生创业的劣势。</a:t>
            </a:r>
            <a:r>
              <a:rPr lang="zh-CN" altLang="en-US" sz="1400" dirty="0">
                <a:latin typeface="楷体" panose="02010609060101010101" pitchFamily="49" charset="-122"/>
                <a:ea typeface="楷体" panose="02010609060101010101" pitchFamily="49" charset="-122"/>
              </a:rPr>
              <a:t>大学生社会经验不足，心智和品格还不够成熟，抗压能力不强，思考问题不够全面。大学生还没有全面成长，眼高手低，缺乏踏实、勤恳的工作态度和吃苦的精神，在创业受到挫折后容易失去信心。</a:t>
            </a:r>
            <a:endParaRPr lang="zh-CN" altLang="en-US" sz="14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animBg="1"/>
      <p:bldP spid="12" grpId="0" animBg="1"/>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36" name="文本框 35"/>
          <p:cNvSpPr txBox="1"/>
          <p:nvPr/>
        </p:nvSpPr>
        <p:spPr>
          <a:xfrm>
            <a:off x="2916610" y="226456"/>
            <a:ext cx="2793817" cy="461665"/>
          </a:xfrm>
          <a:prstGeom prst="rect">
            <a:avLst/>
          </a:prstGeom>
          <a:noFill/>
        </p:spPr>
        <p:txBody>
          <a:bodyPr wrap="square" rtlCol="0">
            <a:spAutoFit/>
          </a:bodyPr>
          <a:lstStyle/>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468338" y="1132384"/>
            <a:ext cx="8369782" cy="3081613"/>
          </a:xfrm>
          <a:prstGeom prst="rect">
            <a:avLst/>
          </a:prstGeom>
          <a:noFill/>
        </p:spPr>
        <p:txBody>
          <a:bodyPr wrap="square">
            <a:spAutoFit/>
          </a:bodyPr>
          <a:lstStyle/>
          <a:p>
            <a:pPr>
              <a:lnSpc>
                <a:spcPct val="150000"/>
              </a:lnSpc>
            </a:pPr>
            <a:r>
              <a:rPr lang="zh-CN" altLang="en-US" sz="2000" dirty="0">
                <a:latin typeface="楷体" panose="02010609060101010101" pitchFamily="49" charset="-122"/>
                <a:ea typeface="楷体" panose="02010609060101010101" pitchFamily="49" charset="-122"/>
              </a:rPr>
              <a:t>   </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职业生涯的含义</a:t>
            </a:r>
            <a:endParaRPr lang="zh-CN" altLang="en-US" sz="2000" b="1"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宋体" panose="02010600030101010101" pitchFamily="2" charset="-122"/>
              </a:rPr>
              <a:t>    </a:t>
            </a:r>
            <a:r>
              <a:rPr lang="zh-CN" altLang="en-US" sz="1600" dirty="0">
                <a:latin typeface="楷体" panose="02010609060101010101" pitchFamily="49" charset="-122"/>
                <a:ea typeface="楷体" panose="02010609060101010101" pitchFamily="49" charset="-122"/>
              </a:rPr>
              <a:t>“生涯”是在日常生活中使用非常频繁的一个词。在</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现代汉语词典</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第</a:t>
            </a:r>
            <a:r>
              <a:rPr lang="en-US" altLang="zh-CN" sz="1600" dirty="0">
                <a:latin typeface="楷体" panose="02010609060101010101" pitchFamily="49" charset="-122"/>
                <a:ea typeface="楷体" panose="02010609060101010101" pitchFamily="49" charset="-122"/>
              </a:rPr>
              <a:t>7</a:t>
            </a:r>
            <a:r>
              <a:rPr lang="zh-CN" altLang="en-US" sz="1600" dirty="0">
                <a:latin typeface="楷体" panose="02010609060101010101" pitchFamily="49" charset="-122"/>
                <a:ea typeface="楷体" panose="02010609060101010101" pitchFamily="49" charset="-122"/>
              </a:rPr>
              <a:t>版</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中，“生”是活着的意思，“涯”泛指边际。</a:t>
            </a:r>
            <a:r>
              <a:rPr lang="zh-CN" altLang="en-US" sz="1600" dirty="0">
                <a:solidFill>
                  <a:schemeClr val="accent1"/>
                </a:solidFill>
                <a:latin typeface="楷体" panose="02010609060101010101" pitchFamily="49" charset="-122"/>
                <a:ea typeface="楷体" panose="02010609060101010101" pitchFamily="49" charset="-122"/>
              </a:rPr>
              <a:t>通俗地讲，生涯就是人的一生。</a:t>
            </a:r>
            <a:r>
              <a:rPr lang="zh-CN" altLang="en-US" sz="1600" dirty="0">
                <a:latin typeface="楷体" panose="02010609060101010101" pitchFamily="49" charset="-122"/>
                <a:ea typeface="楷体" panose="02010609060101010101" pitchFamily="49" charset="-122"/>
              </a:rPr>
              <a:t>在西方，“生涯”的本义是两轮马车，后引申为道路，即人生的发展道路，也可指人或事物所经历的成长途径，还指人一生中所扮演微课职业生涯的含义与特点的系列角色。</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目前，国际上大多数学者较认同的是美国生涯理论研究专家舒伯</a:t>
            </a:r>
            <a:r>
              <a:rPr lang="en-US" altLang="zh-CN" sz="1600" dirty="0">
                <a:latin typeface="楷体" panose="02010609060101010101" pitchFamily="49" charset="-122"/>
                <a:ea typeface="楷体" panose="02010609060101010101" pitchFamily="49" charset="-122"/>
              </a:rPr>
              <a:t>(</a:t>
            </a:r>
            <a:r>
              <a:rPr lang="en-US" altLang="zh-CN" sz="1600" dirty="0" err="1">
                <a:latin typeface="楷体" panose="02010609060101010101" pitchFamily="49" charset="-122"/>
                <a:ea typeface="楷体" panose="02010609060101010101" pitchFamily="49" charset="-122"/>
              </a:rPr>
              <a:t>DonaldE.Super</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的观点。舒伯认为，“生涯”是生活中各种事件的演进方向和历程，它统合了个人一生中各种职业和生活角色，由此表现出个人独特的自我发展形态。</a:t>
            </a:r>
            <a:endParaRPr lang="en-US" altLang="zh-CN" sz="1600" dirty="0">
              <a:latin typeface="楷体" panose="02010609060101010101" pitchFamily="49" charset="-122"/>
              <a:ea typeface="楷体" panose="02010609060101010101" pitchFamily="49"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3722" y="772344"/>
            <a:ext cx="8424936" cy="3293209"/>
          </a:xfrm>
          <a:prstGeom prst="rect">
            <a:avLst/>
          </a:prstGeom>
          <a:noFill/>
        </p:spPr>
        <p:txBody>
          <a:bodyPr wrap="square">
            <a:spAutoFit/>
          </a:bodyPr>
          <a:lstStyle/>
          <a:p>
            <a:r>
              <a:rPr lang="en-US" altLang="zh-CN" sz="1600" dirty="0">
                <a:latin typeface="楷体" panose="02010609060101010101" pitchFamily="49" charset="-122"/>
                <a:ea typeface="楷体" panose="02010609060101010101" pitchFamily="49" charset="-122"/>
              </a:rPr>
              <a:t>  2012</a:t>
            </a:r>
            <a:r>
              <a:rPr lang="zh-CN" altLang="en-US" sz="1600" dirty="0">
                <a:latin typeface="楷体" panose="02010609060101010101" pitchFamily="49" charset="-122"/>
                <a:ea typeface="楷体" panose="02010609060101010101" pitchFamily="49" charset="-122"/>
              </a:rPr>
              <a:t>年，在西南大学畜牧兽医学院教师的帮助下，四川外国语大学在读研究生刘某与多名大学同学共同创业，以昆虫养殖带动家禽养殖，以家禽养殖带动种植，发展原生态农业。其中，为突破虫草蛋技术难题，他们投入了大量专业人士试验研究</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用中药材取代抗生素，同时拒绝使用饲料。</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视频中国国际“互联网</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大学生创新创业大赛刘某说：“我们要还原到</a:t>
            </a:r>
            <a:r>
              <a:rPr lang="en-US" altLang="zh-CN" sz="1600" dirty="0">
                <a:latin typeface="楷体" panose="02010609060101010101" pitchFamily="49" charset="-122"/>
                <a:ea typeface="楷体" panose="02010609060101010101" pitchFamily="49" charset="-122"/>
              </a:rPr>
              <a:t>30</a:t>
            </a:r>
            <a:r>
              <a:rPr lang="zh-CN" altLang="en-US" sz="1600" dirty="0">
                <a:latin typeface="楷体" panose="02010609060101010101" pitchFamily="49" charset="-122"/>
                <a:ea typeface="楷体" panose="02010609060101010101" pitchFamily="49" charset="-122"/>
              </a:rPr>
              <a:t>年以前的土鸡蛋品质，并使其具备高蛋白、低胆固醇的效果。”他们在巴南区东温泉承包了一片茶山，采用全程散养的模式，不固定鸡的活动范围，使鸡有足够的空间在野外觅食昆虫；同时，大量家禽有机化肥不被浪费，使茶叶不再添加化肥。</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在种源上，他们选择了湖南土鸡；在食物饲养上，为补足鸡在野外觅食的不足，添加饲料蝇蛆进行补充。“每天每只鸡需要</a:t>
            </a:r>
            <a:r>
              <a:rPr lang="en-US" altLang="zh-CN" sz="1600" dirty="0">
                <a:latin typeface="楷体" panose="02010609060101010101" pitchFamily="49" charset="-122"/>
                <a:ea typeface="楷体" panose="02010609060101010101" pitchFamily="49" charset="-122"/>
              </a:rPr>
              <a:t>2</a:t>
            </a:r>
            <a:r>
              <a:rPr lang="zh-CN" altLang="en-US" sz="1600" dirty="0">
                <a:latin typeface="楷体" panose="02010609060101010101" pitchFamily="49" charset="-122"/>
                <a:ea typeface="楷体" panose="02010609060101010101" pitchFamily="49" charset="-122"/>
              </a:rPr>
              <a:t>克蝇蛆，蝇蛆是从日本引进的</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据称，他们首次成功推出的拒绝污染、拒绝饲料、拒绝抗生素的鸡蛋，蛋白质含量丰富，含水量仅</a:t>
            </a:r>
            <a:r>
              <a:rPr lang="en-US" altLang="zh-CN" sz="1600" dirty="0">
                <a:latin typeface="楷体" panose="02010609060101010101" pitchFamily="49" charset="-122"/>
                <a:ea typeface="楷体" panose="02010609060101010101" pitchFamily="49" charset="-122"/>
              </a:rPr>
              <a:t>8%</a:t>
            </a:r>
            <a:r>
              <a:rPr lang="zh-CN" altLang="en-US" sz="1600" dirty="0">
                <a:latin typeface="楷体" panose="02010609060101010101" pitchFamily="49" charset="-122"/>
                <a:ea typeface="楷体" panose="02010609060101010101" pitchFamily="49" charset="-122"/>
              </a:rPr>
              <a:t>左右，胆固醇含量为</a:t>
            </a:r>
            <a:r>
              <a:rPr lang="en-US" altLang="zh-CN" sz="1600" dirty="0">
                <a:latin typeface="楷体" panose="02010609060101010101" pitchFamily="49" charset="-122"/>
                <a:ea typeface="楷体" panose="02010609060101010101" pitchFamily="49" charset="-122"/>
              </a:rPr>
              <a:t>0.1%</a:t>
            </a:r>
            <a:r>
              <a:rPr lang="zh-CN" altLang="en-US" sz="1600" dirty="0">
                <a:latin typeface="楷体" panose="02010609060101010101" pitchFamily="49" charset="-122"/>
                <a:ea typeface="楷体" panose="02010609060101010101" pitchFamily="49" charset="-122"/>
              </a:rPr>
              <a:t>左右。据了解，目前很多鸡蛋含水量都高达</a:t>
            </a:r>
            <a:r>
              <a:rPr lang="en-US" altLang="zh-CN" sz="1600" dirty="0">
                <a:latin typeface="楷体" panose="02010609060101010101" pitchFamily="49" charset="-122"/>
                <a:ea typeface="楷体" panose="02010609060101010101" pitchFamily="49" charset="-122"/>
              </a:rPr>
              <a:t>40%</a:t>
            </a:r>
            <a:r>
              <a:rPr lang="zh-CN" altLang="en-US" sz="1600" dirty="0">
                <a:latin typeface="楷体" panose="02010609060101010101" pitchFamily="49" charset="-122"/>
                <a:ea typeface="楷体" panose="02010609060101010101" pitchFamily="49" charset="-122"/>
              </a:rPr>
              <a:t>以上，而胆固醇含量则普遍在</a:t>
            </a:r>
            <a:r>
              <a:rPr lang="en-US" altLang="zh-CN" sz="1600" dirty="0">
                <a:latin typeface="楷体" panose="02010609060101010101" pitchFamily="49" charset="-122"/>
                <a:ea typeface="楷体" panose="02010609060101010101" pitchFamily="49" charset="-122"/>
              </a:rPr>
              <a:t>8%</a:t>
            </a:r>
            <a:r>
              <a:rPr lang="zh-CN" altLang="en-US" sz="1600" dirty="0">
                <a:latin typeface="楷体" panose="02010609060101010101" pitchFamily="49" charset="-122"/>
                <a:ea typeface="楷体" panose="02010609060101010101" pitchFamily="49" charset="-122"/>
              </a:rPr>
              <a:t>以上。</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060512"/>
            <a:ext cx="8387649" cy="3689023"/>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通过社会实践培养创业能力</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楷体" panose="02010609060101010101" pitchFamily="49" charset="-122"/>
                <a:ea typeface="楷体" panose="02010609060101010101" pitchFamily="49" charset="-122"/>
              </a:rPr>
              <a:t>大学生创业能力的培养离不开社会实践，大学生在社会实践中能逐步了解创业的实际问题。</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社会实践提供给大学生深入社会和体验社会的机会，有利于提高他们的独立思考能力和系统思维能力，提高其语言表达能力和组织管理能力、团队协调合作能力，使其成为既有专业特长，又有经营管理能力的复合型的创业人才。</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增强创业的意志和素质</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latin typeface="楷体" panose="02010609060101010101" pitchFamily="49" charset="-122"/>
                <a:ea typeface="楷体" panose="02010609060101010101" pitchFamily="49" charset="-122"/>
              </a:rPr>
              <a:t>职业生涯规划能够帮助大学生认识到创业的艰辛，为未来创业提前做好准备，增强自己的创业意志。增强创业意志有利于大学生坚定自主创业的信心和勇气；在面临各种压力时懂得通过有效的心理调节措施保持良好的心情和积极的态度。</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职业生涯规划有助于大学生在思想道德素质、知识能力素质、身心健康素质等方面获得全方位的发展，磨炼其意志品质，使其在创业路上走得更远。</a:t>
            </a:r>
            <a:endParaRPr lang="zh-CN" altLang="en-US" sz="1400" dirty="0">
              <a:latin typeface="楷体" panose="02010609060101010101" pitchFamily="49" charset="-122"/>
              <a:ea typeface="楷体" panose="02010609060101010101" pitchFamily="49" charset="-122"/>
            </a:endParaRPr>
          </a:p>
        </p:txBody>
      </p:sp>
      <p:sp>
        <p:nvSpPr>
          <p:cNvPr id="7" name="文本框 6"/>
          <p:cNvSpPr txBox="1"/>
          <p:nvPr/>
        </p:nvSpPr>
        <p:spPr>
          <a:xfrm>
            <a:off x="577977" y="699832"/>
            <a:ext cx="403244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培养大学生创业的能力</a:t>
            </a:r>
            <a:endParaRPr lang="zh-CN" altLang="en-US" sz="20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1440446" y="210910"/>
            <a:ext cx="576064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三、职业生涯规划帮助大学生正确创业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nvSpPr>
        <p:spPr bwMode="auto">
          <a:xfrm>
            <a:off x="4952104" y="1767081"/>
            <a:ext cx="4102300" cy="94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客户的需求是企业存在的基础。创业项目必须以市场为导向，从社会需求出发。产品的市场容量大，说明生产的产品社会需求量大，企业就有较大的成长空间。</a:t>
            </a:r>
            <a:endParaRPr lang="en-US" altLang="zh-CN" sz="1400" dirty="0">
              <a:latin typeface="楷体" panose="02010609060101010101" pitchFamily="49" charset="-122"/>
              <a:ea typeface="楷体" panose="02010609060101010101" pitchFamily="49" charset="-122"/>
            </a:endParaRPr>
          </a:p>
        </p:txBody>
      </p:sp>
      <p:sp>
        <p:nvSpPr>
          <p:cNvPr id="33" name="iSlíďè"/>
          <p:cNvSpPr txBox="1"/>
          <p:nvPr/>
        </p:nvSpPr>
        <p:spPr bwMode="auto">
          <a:xfrm>
            <a:off x="4952104" y="1466549"/>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sz="1600" b="1" dirty="0">
                <a:solidFill>
                  <a:schemeClr val="accent2"/>
                </a:solidFill>
                <a:latin typeface="微软雅黑" panose="020B0503020204020204" pitchFamily="34" charset="-122"/>
                <a:ea typeface="微软雅黑" panose="020B0503020204020204" pitchFamily="34" charset="-122"/>
              </a:rPr>
              <a:t>具有良好的市场前景</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34" name="išľíďè"/>
          <p:cNvSpPr/>
          <p:nvPr/>
        </p:nvSpPr>
        <p:spPr bwMode="auto">
          <a:xfrm>
            <a:off x="4948573" y="2999937"/>
            <a:ext cx="4102299" cy="70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特色是创业项目生命的内在根基，是企业生存下去、站住脚的基石。大学生只有提供新的、有特色的产品和服务，才能形成自己的竞争优势。</a:t>
            </a:r>
            <a:endParaRPr lang="en-US" altLang="zh-CN" sz="1400" dirty="0">
              <a:latin typeface="楷体" panose="02010609060101010101" pitchFamily="49" charset="-122"/>
              <a:ea typeface="楷体" panose="02010609060101010101" pitchFamily="49" charset="-122"/>
            </a:endParaRPr>
          </a:p>
        </p:txBody>
      </p:sp>
      <p:sp>
        <p:nvSpPr>
          <p:cNvPr id="35" name="iSlíďè"/>
          <p:cNvSpPr txBox="1"/>
          <p:nvPr/>
        </p:nvSpPr>
        <p:spPr bwMode="auto">
          <a:xfrm>
            <a:off x="4952104" y="2684820"/>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sz="1600" b="1" dirty="0">
                <a:solidFill>
                  <a:schemeClr val="accent1"/>
                </a:solidFill>
                <a:latin typeface="微软雅黑" panose="020B0503020204020204" pitchFamily="34" charset="-122"/>
                <a:ea typeface="微软雅黑" panose="020B0503020204020204" pitchFamily="34" charset="-122"/>
              </a:rPr>
              <a:t>注意特色化</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37" name="išľíďè"/>
          <p:cNvSpPr/>
          <p:nvPr/>
        </p:nvSpPr>
        <p:spPr bwMode="auto">
          <a:xfrm>
            <a:off x="4952104" y="4024074"/>
            <a:ext cx="3927020" cy="917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低资金占用量使成本可控，由于投入小，船小好掉头，随时可以转产，损失会比较小。同时，低资金占用量使资金更容易筹集，项目上马快，可赶上创业的好时机。</a:t>
            </a:r>
            <a:endParaRPr lang="zh-CN" altLang="en-US" sz="1400" dirty="0">
              <a:solidFill>
                <a:srgbClr val="F8F8F8">
                  <a:lumMod val="10000"/>
                </a:srgbClr>
              </a:solidFill>
              <a:cs typeface="+mn-ea"/>
              <a:sym typeface="+mn-lt"/>
            </a:endParaRPr>
          </a:p>
        </p:txBody>
      </p:sp>
      <p:sp>
        <p:nvSpPr>
          <p:cNvPr id="38" name="iSlíďè"/>
          <p:cNvSpPr txBox="1"/>
          <p:nvPr/>
        </p:nvSpPr>
        <p:spPr bwMode="auto">
          <a:xfrm>
            <a:off x="4924238" y="371813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sz="1600" b="1" dirty="0">
                <a:solidFill>
                  <a:schemeClr val="accent2"/>
                </a:solidFill>
                <a:latin typeface="微软雅黑" panose="020B0503020204020204" pitchFamily="34" charset="-122"/>
                <a:ea typeface="微软雅黑" panose="020B0503020204020204" pitchFamily="34" charset="-122"/>
              </a:rPr>
              <a:t>资金占用量低</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39" name="文本框 38"/>
          <p:cNvSpPr txBox="1"/>
          <p:nvPr/>
        </p:nvSpPr>
        <p:spPr>
          <a:xfrm>
            <a:off x="180525" y="628280"/>
            <a:ext cx="326561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指导大学生创业</a:t>
            </a:r>
            <a:endParaRPr lang="zh-CN" altLang="en-US" sz="20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nvSpPr>
        <p:spPr>
          <a:xfrm>
            <a:off x="2988618" y="724060"/>
            <a:ext cx="2239539" cy="400110"/>
          </a:xfrm>
          <a:prstGeom prst="rect">
            <a:avLst/>
          </a:prstGeom>
          <a:noFill/>
        </p:spPr>
        <p:txBody>
          <a:bodyPr wrap="square">
            <a:spAutoFit/>
          </a:bodyPr>
          <a:lstStyle/>
          <a:p>
            <a:r>
              <a:rPr lang="en-US" altLang="zh-CN" sz="2000" b="1" u="sng" dirty="0">
                <a:latin typeface="楷体" panose="02010609060101010101" pitchFamily="49" charset="-122"/>
                <a:ea typeface="楷体" panose="02010609060101010101" pitchFamily="49" charset="-122"/>
              </a:rPr>
              <a:t>1.</a:t>
            </a:r>
            <a:r>
              <a:rPr lang="zh-CN" altLang="en-US" sz="2000" b="1" u="sng" dirty="0">
                <a:latin typeface="楷体" panose="02010609060101010101" pitchFamily="49" charset="-122"/>
                <a:ea typeface="楷体" panose="02010609060101010101" pitchFamily="49" charset="-122"/>
              </a:rPr>
              <a:t>创业项目的选择</a:t>
            </a:r>
            <a:endParaRPr lang="zh-CN" altLang="en-US" sz="2000" u="sng" dirty="0"/>
          </a:p>
        </p:txBody>
      </p:sp>
      <p:sp>
        <p:nvSpPr>
          <p:cNvPr id="2" name="文本框 1"/>
          <p:cNvSpPr txBox="1"/>
          <p:nvPr>
            <p:custDataLst>
              <p:tags r:id="rId2"/>
            </p:custDataLst>
          </p:nvPr>
        </p:nvSpPr>
        <p:spPr>
          <a:xfrm>
            <a:off x="1440446" y="21091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三、职业生涯规划帮助大学生正确创业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18840" y="1315946"/>
            <a:ext cx="2169776" cy="39813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了解创业途径</a:t>
            </a:r>
            <a:endParaRPr lang="zh-CN" altLang="en-US" sz="1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 name="椭圆 4"/>
          <p:cNvSpPr/>
          <p:nvPr/>
        </p:nvSpPr>
        <p:spPr>
          <a:xfrm>
            <a:off x="3145428" y="2547635"/>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前</a:t>
            </a:r>
            <a:endParaRPr lang="zh-CN" altLang="en-US" sz="2100" dirty="0">
              <a:solidFill>
                <a:prstClr val="white"/>
              </a:solidFill>
              <a:cs typeface="+mn-ea"/>
              <a:sym typeface="+mn-lt"/>
            </a:endParaRPr>
          </a:p>
        </p:txBody>
      </p:sp>
      <p:sp>
        <p:nvSpPr>
          <p:cNvPr id="6" name="椭圆 5"/>
          <p:cNvSpPr/>
          <p:nvPr/>
        </p:nvSpPr>
        <p:spPr>
          <a:xfrm>
            <a:off x="3709981" y="2547635"/>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期</a:t>
            </a:r>
            <a:endParaRPr lang="zh-CN" altLang="en-US" sz="2100" dirty="0">
              <a:solidFill>
                <a:prstClr val="white"/>
              </a:solidFill>
              <a:cs typeface="+mn-ea"/>
              <a:sym typeface="+mn-lt"/>
            </a:endParaRPr>
          </a:p>
        </p:txBody>
      </p:sp>
      <p:sp>
        <p:nvSpPr>
          <p:cNvPr id="7" name="椭圆 6"/>
          <p:cNvSpPr/>
          <p:nvPr/>
        </p:nvSpPr>
        <p:spPr>
          <a:xfrm>
            <a:off x="4274534" y="2547635"/>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准</a:t>
            </a:r>
            <a:endParaRPr lang="zh-CN" altLang="en-US" sz="2100" dirty="0">
              <a:solidFill>
                <a:prstClr val="white"/>
              </a:solidFill>
              <a:cs typeface="+mn-ea"/>
              <a:sym typeface="+mn-lt"/>
            </a:endParaRPr>
          </a:p>
        </p:txBody>
      </p:sp>
      <p:sp>
        <p:nvSpPr>
          <p:cNvPr id="8" name="椭圆 7"/>
          <p:cNvSpPr/>
          <p:nvPr/>
        </p:nvSpPr>
        <p:spPr>
          <a:xfrm>
            <a:off x="4839087" y="2547635"/>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备</a:t>
            </a:r>
            <a:endParaRPr lang="zh-CN" altLang="en-US" sz="2100" dirty="0">
              <a:solidFill>
                <a:prstClr val="white"/>
              </a:solidFill>
              <a:cs typeface="+mn-ea"/>
              <a:sym typeface="+mn-lt"/>
            </a:endParaRPr>
          </a:p>
        </p:txBody>
      </p:sp>
      <p:cxnSp>
        <p:nvCxnSpPr>
          <p:cNvPr id="9" name="直接连接符 8"/>
          <p:cNvCxnSpPr/>
          <p:nvPr/>
        </p:nvCxnSpPr>
        <p:spPr>
          <a:xfrm>
            <a:off x="4338274" y="1440725"/>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818839" y="2893697"/>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761374" y="2893697"/>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5761375" y="1315946"/>
            <a:ext cx="2048020" cy="418188"/>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做好创业资金准备</a:t>
            </a:r>
            <a:endParaRPr lang="zh-CN" altLang="en-US" sz="14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818839" y="3692766"/>
            <a:ext cx="2169777" cy="398132"/>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sz="1600" b="1" dirty="0">
                <a:latin typeface="楷体" panose="02010609060101010101" pitchFamily="49" charset="-122"/>
                <a:ea typeface="楷体" panose="02010609060101010101" pitchFamily="49" charset="-122"/>
              </a:rPr>
              <a:t>(</a:t>
            </a: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做好创业心理准备</a:t>
            </a:r>
            <a:endParaRPr lang="zh-CN" altLang="en-US" sz="1600" b="1" dirty="0">
              <a:latin typeface="微软雅黑" panose="020B0503020204020204" pitchFamily="34" charset="-122"/>
              <a:ea typeface="微软雅黑" panose="020B0503020204020204" pitchFamily="34" charset="-122"/>
              <a:sym typeface="+mn-lt"/>
            </a:endParaRPr>
          </a:p>
        </p:txBody>
      </p:sp>
      <p:cxnSp>
        <p:nvCxnSpPr>
          <p:cNvPr id="19" name="直接连接符 18"/>
          <p:cNvCxnSpPr/>
          <p:nvPr/>
        </p:nvCxnSpPr>
        <p:spPr>
          <a:xfrm>
            <a:off x="4338274" y="3522041"/>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sp>
        <p:nvSpPr>
          <p:cNvPr id="20" name="išľíďè"/>
          <p:cNvSpPr/>
          <p:nvPr/>
        </p:nvSpPr>
        <p:spPr bwMode="auto">
          <a:xfrm>
            <a:off x="721955" y="1750004"/>
            <a:ext cx="2338669" cy="1020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可以通过参加学校举办的各类创业知识讲座、创业指导等来学习知识，进一步了解创业的途径。</a:t>
            </a:r>
            <a:endParaRPr lang="en-US" altLang="zh-CN" sz="1400" dirty="0">
              <a:latin typeface="楷体" panose="02010609060101010101" pitchFamily="49" charset="-122"/>
              <a:ea typeface="楷体" panose="02010609060101010101" pitchFamily="49" charset="-122"/>
            </a:endParaRPr>
          </a:p>
        </p:txBody>
      </p:sp>
      <p:sp>
        <p:nvSpPr>
          <p:cNvPr id="22" name="išľíďè"/>
          <p:cNvSpPr/>
          <p:nvPr/>
        </p:nvSpPr>
        <p:spPr bwMode="auto">
          <a:xfrm>
            <a:off x="5717292" y="1812249"/>
            <a:ext cx="2338670" cy="1020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49" charset="-122"/>
                <a:ea typeface="楷体" panose="02010609060101010101" pitchFamily="49" charset="-122"/>
              </a:rPr>
              <a:t>筹集资金可以利用自己的存款或向亲戚朋友借款，也可以获取创业贷款和商业银行贷款等方式获取创业资金。</a:t>
            </a:r>
            <a:endParaRPr lang="en-US" altLang="zh-CN" sz="1400" dirty="0">
              <a:latin typeface="楷体" panose="02010609060101010101" pitchFamily="49" charset="-122"/>
              <a:ea typeface="楷体" panose="02010609060101010101" pitchFamily="49" charset="-122"/>
            </a:endParaRPr>
          </a:p>
        </p:txBody>
      </p:sp>
      <p:sp>
        <p:nvSpPr>
          <p:cNvPr id="23" name="išľíďè"/>
          <p:cNvSpPr/>
          <p:nvPr/>
        </p:nvSpPr>
        <p:spPr bwMode="auto">
          <a:xfrm>
            <a:off x="721955" y="2893697"/>
            <a:ext cx="2338670"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大学生创业者要有坚定的自信心，有强烈的进取心，让自己敢于挑战，坚定不移。</a:t>
            </a:r>
            <a:endParaRPr lang="zh-CN" altLang="en-US" sz="1400" dirty="0">
              <a:solidFill>
                <a:srgbClr val="F8F8F8">
                  <a:lumMod val="10000"/>
                </a:srgbClr>
              </a:solidFill>
              <a:cs typeface="+mn-ea"/>
              <a:sym typeface="+mn-lt"/>
            </a:endParaRPr>
          </a:p>
        </p:txBody>
      </p:sp>
      <p:sp>
        <p:nvSpPr>
          <p:cNvPr id="24" name="išľíďè"/>
          <p:cNvSpPr/>
          <p:nvPr/>
        </p:nvSpPr>
        <p:spPr bwMode="auto">
          <a:xfrm>
            <a:off x="5652914" y="2899496"/>
            <a:ext cx="2403048"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大学生创业者除了需要具备一定的专业特长外，还应该具有合理的知识结构。</a:t>
            </a:r>
            <a:endParaRPr lang="zh-CN" altLang="en-US" sz="1400" dirty="0">
              <a:solidFill>
                <a:srgbClr val="F8F8F8">
                  <a:lumMod val="10000"/>
                </a:srgbClr>
              </a:solidFill>
              <a:cs typeface="+mn-ea"/>
              <a:sym typeface="+mn-lt"/>
            </a:endParaRPr>
          </a:p>
        </p:txBody>
      </p:sp>
      <p:sp>
        <p:nvSpPr>
          <p:cNvPr id="27" name="文本框 26"/>
          <p:cNvSpPr txBox="1"/>
          <p:nvPr/>
        </p:nvSpPr>
        <p:spPr>
          <a:xfrm>
            <a:off x="468138" y="556221"/>
            <a:ext cx="3564396"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指导大学生创业</a:t>
            </a:r>
            <a:endParaRPr lang="zh-CN" altLang="en-US" sz="2000" b="1" dirty="0">
              <a:latin typeface="微软雅黑" panose="020B0503020204020204" pitchFamily="34" charset="-122"/>
              <a:ea typeface="微软雅黑" panose="020B0503020204020204" pitchFamily="34" charset="-122"/>
            </a:endParaRPr>
          </a:p>
        </p:txBody>
      </p:sp>
      <p:sp>
        <p:nvSpPr>
          <p:cNvPr id="28" name="等腰三角形 2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9" name="圆角矩形 12"/>
          <p:cNvSpPr/>
          <p:nvPr/>
        </p:nvSpPr>
        <p:spPr>
          <a:xfrm>
            <a:off x="5763976" y="3703890"/>
            <a:ext cx="2048020" cy="418188"/>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en-US" altLang="zh-CN" sz="1600" b="1" dirty="0">
                <a:latin typeface="微软雅黑" panose="020B0503020204020204" pitchFamily="34" charset="-122"/>
                <a:ea typeface="微软雅黑" panose="020B0503020204020204" pitchFamily="34" charset="-122"/>
              </a:rPr>
              <a:t>(4)</a:t>
            </a:r>
            <a:r>
              <a:rPr lang="zh-CN" altLang="en-US" sz="1600" b="1" dirty="0">
                <a:latin typeface="微软雅黑" panose="020B0503020204020204" pitchFamily="34" charset="-122"/>
                <a:ea typeface="微软雅黑" panose="020B0503020204020204" pitchFamily="34" charset="-122"/>
              </a:rPr>
              <a:t>做好创业知识准备</a:t>
            </a:r>
            <a:endParaRPr lang="zh-CN" altLang="en-US" sz="1600" b="1" dirty="0">
              <a:latin typeface="微软雅黑" panose="020B0503020204020204" pitchFamily="34" charset="-122"/>
              <a:ea typeface="微软雅黑" panose="020B0503020204020204" pitchFamily="34" charset="-122"/>
              <a:sym typeface="+mn-lt"/>
            </a:endParaRPr>
          </a:p>
        </p:txBody>
      </p:sp>
      <p:sp>
        <p:nvSpPr>
          <p:cNvPr id="30" name="文本框 29"/>
          <p:cNvSpPr txBox="1"/>
          <p:nvPr/>
        </p:nvSpPr>
        <p:spPr>
          <a:xfrm>
            <a:off x="3218504" y="711348"/>
            <a:ext cx="2239539" cy="400110"/>
          </a:xfrm>
          <a:prstGeom prst="rect">
            <a:avLst/>
          </a:prstGeom>
          <a:noFill/>
        </p:spPr>
        <p:txBody>
          <a:bodyPr wrap="square">
            <a:spAutoFit/>
          </a:bodyPr>
          <a:lstStyle/>
          <a:p>
            <a:r>
              <a:rPr lang="en-US" altLang="zh-CN" sz="2000" b="1" u="sng" dirty="0">
                <a:latin typeface="楷体" panose="02010609060101010101" pitchFamily="49" charset="-122"/>
                <a:ea typeface="楷体" panose="02010609060101010101" pitchFamily="49" charset="-122"/>
              </a:rPr>
              <a:t>2.</a:t>
            </a:r>
            <a:r>
              <a:rPr lang="zh-CN" altLang="en-US" sz="2000" b="1" u="sng" dirty="0">
                <a:latin typeface="楷体" panose="02010609060101010101" pitchFamily="49" charset="-122"/>
                <a:ea typeface="楷体" panose="02010609060101010101" pitchFamily="49" charset="-122"/>
              </a:rPr>
              <a:t>创业前期准备</a:t>
            </a:r>
            <a:endParaRPr lang="zh-CN" altLang="en-US" sz="2000" u="sng" dirty="0"/>
          </a:p>
        </p:txBody>
      </p:sp>
      <p:sp>
        <p:nvSpPr>
          <p:cNvPr id="10" name="文本框 9"/>
          <p:cNvSpPr txBox="1"/>
          <p:nvPr>
            <p:custDataLst>
              <p:tags r:id="rId1"/>
            </p:custDataLst>
          </p:nvPr>
        </p:nvSpPr>
        <p:spPr>
          <a:xfrm>
            <a:off x="1548396" y="94705"/>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三、职业生涯规划帮助大学生正确创业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par>
                                <p:cTn id="31" presetID="22" presetClass="entr" presetSubtype="8"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22" presetClass="entr" presetSubtype="2"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childTnLst>
                                </p:cTn>
                              </p:par>
                              <p:par>
                                <p:cTn id="40" presetID="35" presetClass="path" presetSubtype="0" accel="10000" decel="90000" fill="hold" grpId="1" nodeType="withEffect">
                                  <p:stCondLst>
                                    <p:cond delay="0"/>
                                  </p:stCondLst>
                                  <p:childTnLst>
                                    <p:animMotion origin="layout" path="M -6.25E-7 4.44444E-6 L 0.05182 4.44444E-6 " pathEditMode="relative" rAng="0" ptsTypes="AA">
                                      <p:cBhvr>
                                        <p:cTn id="41" dur="1000" spd="-100000" fill="hold"/>
                                        <p:tgtEl>
                                          <p:spTgt spid="3"/>
                                        </p:tgtEl>
                                        <p:attrNameLst>
                                          <p:attrName>ppt_x</p:attrName>
                                          <p:attrName>ppt_y</p:attrName>
                                        </p:attrNameLst>
                                      </p:cBhvr>
                                      <p:rCtr x="2591" y="0"/>
                                    </p:animMotion>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childTnLst>
                                </p:cTn>
                              </p:par>
                              <p:par>
                                <p:cTn id="45" presetID="35" presetClass="path" presetSubtype="0" accel="10000" decel="90000" fill="hold" grpId="1" nodeType="withEffect">
                                  <p:stCondLst>
                                    <p:cond delay="0"/>
                                  </p:stCondLst>
                                  <p:childTnLst>
                                    <p:animMotion origin="layout" path="M -1.875E-6 4.81481E-6 L -0.0901 4.81481E-6 " pathEditMode="relative" rAng="0" ptsTypes="AA">
                                      <p:cBhvr>
                                        <p:cTn id="46" dur="1000" spd="-100000" fill="hold"/>
                                        <p:tgtEl>
                                          <p:spTgt spid="13"/>
                                        </p:tgtEl>
                                        <p:attrNameLst>
                                          <p:attrName>ppt_x</p:attrName>
                                          <p:attrName>ppt_y</p:attrName>
                                        </p:attrNameLst>
                                      </p:cBhvr>
                                      <p:rCtr x="-4505" y="0"/>
                                    </p:animMotion>
                                  </p:childTnLst>
                                </p:cTn>
                              </p:par>
                              <p:par>
                                <p:cTn id="47" presetID="10"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childTnLst>
                                </p:cTn>
                              </p:par>
                              <p:par>
                                <p:cTn id="50" presetID="35" presetClass="path" presetSubtype="0" accel="10000" decel="90000" fill="hold" grpId="1" nodeType="withEffect">
                                  <p:stCondLst>
                                    <p:cond delay="0"/>
                                  </p:stCondLst>
                                  <p:childTnLst>
                                    <p:animMotion origin="layout" path="M 1.66667E-6 1.85185E-6 L 0.05182 1.85185E-6 " pathEditMode="relative" rAng="0" ptsTypes="AA">
                                      <p:cBhvr>
                                        <p:cTn id="51" dur="1000" spd="-100000" fill="hold"/>
                                        <p:tgtEl>
                                          <p:spTgt spid="15"/>
                                        </p:tgtEl>
                                        <p:attrNameLst>
                                          <p:attrName>ppt_x</p:attrName>
                                          <p:attrName>ppt_y</p:attrName>
                                        </p:attrNameLst>
                                      </p:cBhvr>
                                      <p:rCtr x="2591" y="0"/>
                                    </p:animMotion>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down)">
                                      <p:cBhvr>
                                        <p:cTn id="57" dur="500"/>
                                        <p:tgtEl>
                                          <p:spTgt spid="2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down)">
                                      <p:cBhvr>
                                        <p:cTn id="60" dur="500"/>
                                        <p:tgtEl>
                                          <p:spTgt spid="23"/>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down)">
                                      <p:cBhvr>
                                        <p:cTn id="63" dur="500"/>
                                        <p:tgtEl>
                                          <p:spTgt spid="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childTnLst>
                                </p:cTn>
                              </p:par>
                              <p:par>
                                <p:cTn id="67" presetID="35" presetClass="path" presetSubtype="0" accel="10000" decel="90000" fill="hold" grpId="1" nodeType="withEffect">
                                  <p:stCondLst>
                                    <p:cond delay="0"/>
                                  </p:stCondLst>
                                  <p:childTnLst>
                                    <p:animMotion origin="layout" path="M -1.875E-6 4.81481E-6 L -0.0901 4.81481E-6 " pathEditMode="relative" rAng="0" ptsTypes="AA">
                                      <p:cBhvr>
                                        <p:cTn id="68" dur="1000" spd="-100000" fill="hold"/>
                                        <p:tgtEl>
                                          <p:spTgt spid="29"/>
                                        </p:tgtEl>
                                        <p:attrNameLst>
                                          <p:attrName>ppt_x</p:attrName>
                                          <p:attrName>ppt_y</p:attrName>
                                        </p:attrNameLst>
                                      </p:cBhvr>
                                      <p:rCtr x="-45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6" grpId="0" animBg="1"/>
      <p:bldP spid="7" grpId="0" animBg="1"/>
      <p:bldP spid="8" grpId="0" animBg="1"/>
      <p:bldP spid="13" grpId="0" animBg="1"/>
      <p:bldP spid="13" grpId="1" animBg="1"/>
      <p:bldP spid="15" grpId="0" animBg="1"/>
      <p:bldP spid="15" grpId="1" animBg="1"/>
      <p:bldP spid="20" grpId="0"/>
      <p:bldP spid="22" grpId="0"/>
      <p:bldP spid="23" grpId="0"/>
      <p:bldP spid="24" grpId="0"/>
      <p:bldP spid="29" grpId="0" animBg="1"/>
      <p:bldP spid="29" grpId="1"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5"/>
          <p:cNvGrpSpPr/>
          <p:nvPr/>
        </p:nvGrpSpPr>
        <p:grpSpPr>
          <a:xfrm>
            <a:off x="954693" y="1437695"/>
            <a:ext cx="422388" cy="442557"/>
            <a:chOff x="6368440" y="1774898"/>
            <a:chExt cx="563085" cy="590006"/>
          </a:xfrm>
        </p:grpSpPr>
        <p:sp>
          <p:nvSpPr>
            <p:cNvPr id="37" name="椭圆 36"/>
            <p:cNvSpPr/>
            <p:nvPr/>
          </p:nvSpPr>
          <p:spPr>
            <a:xfrm>
              <a:off x="6368440" y="1774898"/>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38" name="文本框 34"/>
            <p:cNvSpPr txBox="1"/>
            <p:nvPr/>
          </p:nvSpPr>
          <p:spPr>
            <a:xfrm>
              <a:off x="6378440" y="1774898"/>
              <a:ext cx="553085"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1</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39" name="文本框 60"/>
          <p:cNvSpPr txBox="1"/>
          <p:nvPr/>
        </p:nvSpPr>
        <p:spPr>
          <a:xfrm>
            <a:off x="1476450" y="1384961"/>
            <a:ext cx="4248472" cy="43583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latin typeface="微软雅黑" panose="020B0503020204020204" pitchFamily="34" charset="-122"/>
                <a:ea typeface="微软雅黑" panose="020B0503020204020204" pitchFamily="34" charset="-122"/>
              </a:rPr>
              <a:t>缺少调查分析，跟着感觉走。</a:t>
            </a:r>
            <a:endParaRPr lang="zh-CN" altLang="en-US" b="1" dirty="0">
              <a:latin typeface="微软雅黑" panose="020B0503020204020204" pitchFamily="34" charset="-122"/>
              <a:ea typeface="微软雅黑" panose="020B0503020204020204" pitchFamily="34" charset="-122"/>
            </a:endParaRPr>
          </a:p>
        </p:txBody>
      </p:sp>
      <p:grpSp>
        <p:nvGrpSpPr>
          <p:cNvPr id="3" name="组合 40"/>
          <p:cNvGrpSpPr/>
          <p:nvPr/>
        </p:nvGrpSpPr>
        <p:grpSpPr>
          <a:xfrm>
            <a:off x="954688" y="2158268"/>
            <a:ext cx="422394" cy="442557"/>
            <a:chOff x="6368440" y="2732301"/>
            <a:chExt cx="563095" cy="590005"/>
          </a:xfrm>
          <a:solidFill>
            <a:srgbClr val="51B3CD"/>
          </a:solidFill>
        </p:grpSpPr>
        <p:sp>
          <p:nvSpPr>
            <p:cNvPr id="42" name="椭圆 41"/>
            <p:cNvSpPr/>
            <p:nvPr/>
          </p:nvSpPr>
          <p:spPr>
            <a:xfrm>
              <a:off x="6368440" y="2745274"/>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43" name="文本框 34"/>
            <p:cNvSpPr txBox="1"/>
            <p:nvPr/>
          </p:nvSpPr>
          <p:spPr>
            <a:xfrm>
              <a:off x="6378448" y="2732301"/>
              <a:ext cx="553087" cy="590005"/>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2</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44" name="文本框 60"/>
          <p:cNvSpPr txBox="1"/>
          <p:nvPr/>
        </p:nvSpPr>
        <p:spPr>
          <a:xfrm>
            <a:off x="1423739" y="2078278"/>
            <a:ext cx="3284901" cy="43583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latin typeface="微软雅黑" panose="020B0503020204020204" pitchFamily="34" charset="-122"/>
                <a:ea typeface="微软雅黑" panose="020B0503020204020204" pitchFamily="34" charset="-122"/>
              </a:rPr>
              <a:t>过分追求高、精、尖的项目</a:t>
            </a:r>
            <a:endParaRPr lang="zh-CN" altLang="en-US" b="1" dirty="0">
              <a:latin typeface="微软雅黑" panose="020B0503020204020204" pitchFamily="34" charset="-122"/>
              <a:ea typeface="微软雅黑" panose="020B0503020204020204" pitchFamily="34" charset="-122"/>
            </a:endParaRPr>
          </a:p>
        </p:txBody>
      </p:sp>
      <p:grpSp>
        <p:nvGrpSpPr>
          <p:cNvPr id="4" name="组合 44"/>
          <p:cNvGrpSpPr/>
          <p:nvPr/>
        </p:nvGrpSpPr>
        <p:grpSpPr>
          <a:xfrm>
            <a:off x="954690" y="2888573"/>
            <a:ext cx="422392" cy="442557"/>
            <a:chOff x="6280888" y="3777260"/>
            <a:chExt cx="563092" cy="590006"/>
          </a:xfrm>
        </p:grpSpPr>
        <p:sp>
          <p:nvSpPr>
            <p:cNvPr id="46" name="椭圆 45"/>
            <p:cNvSpPr/>
            <p:nvPr/>
          </p:nvSpPr>
          <p:spPr>
            <a:xfrm>
              <a:off x="6280888" y="3790232"/>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47" name="文本框 34"/>
            <p:cNvSpPr txBox="1"/>
            <p:nvPr/>
          </p:nvSpPr>
          <p:spPr>
            <a:xfrm>
              <a:off x="6290896" y="3777260"/>
              <a:ext cx="553084"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3</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48" name="文本框 60"/>
          <p:cNvSpPr txBox="1"/>
          <p:nvPr/>
        </p:nvSpPr>
        <p:spPr>
          <a:xfrm>
            <a:off x="1432505" y="2793463"/>
            <a:ext cx="4458756" cy="43583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latin typeface="微软雅黑" panose="020B0503020204020204" pitchFamily="34" charset="-122"/>
                <a:ea typeface="微软雅黑" panose="020B0503020204020204" pitchFamily="34" charset="-122"/>
              </a:rPr>
              <a:t>眼高手低</a:t>
            </a:r>
            <a:endParaRPr lang="zh-CN" altLang="en-US" b="1" dirty="0">
              <a:latin typeface="微软雅黑" panose="020B0503020204020204" pitchFamily="34" charset="-122"/>
              <a:ea typeface="微软雅黑" panose="020B0503020204020204" pitchFamily="34" charset="-122"/>
            </a:endParaRPr>
          </a:p>
        </p:txBody>
      </p:sp>
      <p:grpSp>
        <p:nvGrpSpPr>
          <p:cNvPr id="5" name="组合 48"/>
          <p:cNvGrpSpPr/>
          <p:nvPr/>
        </p:nvGrpSpPr>
        <p:grpSpPr>
          <a:xfrm>
            <a:off x="954690" y="3628603"/>
            <a:ext cx="422392" cy="442557"/>
            <a:chOff x="6280888" y="4763849"/>
            <a:chExt cx="563092" cy="590006"/>
          </a:xfrm>
          <a:solidFill>
            <a:srgbClr val="51B3CD"/>
          </a:solidFill>
        </p:grpSpPr>
        <p:sp>
          <p:nvSpPr>
            <p:cNvPr id="50" name="椭圆 49"/>
            <p:cNvSpPr/>
            <p:nvPr/>
          </p:nvSpPr>
          <p:spPr>
            <a:xfrm>
              <a:off x="6280888" y="4763850"/>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51" name="文本框 34"/>
            <p:cNvSpPr txBox="1"/>
            <p:nvPr/>
          </p:nvSpPr>
          <p:spPr>
            <a:xfrm>
              <a:off x="6290896" y="4763849"/>
              <a:ext cx="553084"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4</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52" name="文本框 60"/>
          <p:cNvSpPr txBox="1"/>
          <p:nvPr/>
        </p:nvSpPr>
        <p:spPr>
          <a:xfrm>
            <a:off x="1476450" y="3508648"/>
            <a:ext cx="3886789" cy="43583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latin typeface="微软雅黑" panose="020B0503020204020204" pitchFamily="34" charset="-122"/>
                <a:ea typeface="微软雅黑" panose="020B0503020204020204" pitchFamily="34" charset="-122"/>
              </a:rPr>
              <a:t>以获取金钱为目的</a:t>
            </a:r>
            <a:endParaRPr lang="zh-CN" altLang="en-US" b="1" dirty="0">
              <a:latin typeface="微软雅黑" panose="020B0503020204020204" pitchFamily="34" charset="-122"/>
              <a:ea typeface="微软雅黑" panose="020B0503020204020204" pitchFamily="34" charset="-122"/>
            </a:endParaRPr>
          </a:p>
        </p:txBody>
      </p:sp>
      <p:sp>
        <p:nvSpPr>
          <p:cNvPr id="7" name="灯片编号占位符 6"/>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22" name="文本框 21"/>
          <p:cNvSpPr txBox="1"/>
          <p:nvPr/>
        </p:nvSpPr>
        <p:spPr>
          <a:xfrm>
            <a:off x="577727" y="484192"/>
            <a:ext cx="297757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指导大学生创业</a:t>
            </a:r>
            <a:endParaRPr lang="zh-CN" altLang="en-US" sz="20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1" name="文本框 20"/>
          <p:cNvSpPr txBox="1"/>
          <p:nvPr/>
        </p:nvSpPr>
        <p:spPr>
          <a:xfrm>
            <a:off x="684304" y="961049"/>
            <a:ext cx="2239539" cy="400110"/>
          </a:xfrm>
          <a:prstGeom prst="rect">
            <a:avLst/>
          </a:prstGeom>
          <a:noFill/>
        </p:spPr>
        <p:txBody>
          <a:bodyPr wrap="square">
            <a:spAutoFit/>
          </a:bodyPr>
          <a:lstStyle/>
          <a:p>
            <a:r>
              <a:rPr lang="en-US" altLang="zh-CN" sz="2000" b="1" u="sng" dirty="0">
                <a:latin typeface="楷体" panose="02010609060101010101" pitchFamily="49" charset="-122"/>
                <a:ea typeface="楷体" panose="02010609060101010101" pitchFamily="49" charset="-122"/>
              </a:rPr>
              <a:t>3.</a:t>
            </a:r>
            <a:r>
              <a:rPr lang="zh-CN" altLang="en-US" sz="2000" b="1" u="sng" dirty="0">
                <a:latin typeface="楷体" panose="02010609060101010101" pitchFamily="49" charset="-122"/>
                <a:ea typeface="楷体" panose="02010609060101010101" pitchFamily="49" charset="-122"/>
              </a:rPr>
              <a:t>避免创业的误区</a:t>
            </a:r>
            <a:endParaRPr lang="zh-CN" altLang="en-US" sz="2000" b="1" u="sng" dirty="0"/>
          </a:p>
        </p:txBody>
      </p:sp>
      <p:sp>
        <p:nvSpPr>
          <p:cNvPr id="10" name="文本框 9"/>
          <p:cNvSpPr txBox="1"/>
          <p:nvPr>
            <p:custDataLst>
              <p:tags r:id="rId1"/>
            </p:custDataLst>
          </p:nvPr>
        </p:nvSpPr>
        <p:spPr>
          <a:xfrm>
            <a:off x="1432826" y="90"/>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三、职业生涯规划帮助大学生正确创业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1000" fill="hold"/>
                                        <p:tgtEl>
                                          <p:spTgt spid="3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1000"/>
                                        <p:tgtEl>
                                          <p:spTgt spid="44"/>
                                        </p:tgtEl>
                                      </p:cBhvr>
                                    </p:animEffect>
                                    <p:anim calcmode="lin" valueType="num">
                                      <p:cBhvr>
                                        <p:cTn id="26" dur="1000" fill="hold"/>
                                        <p:tgtEl>
                                          <p:spTgt spid="44"/>
                                        </p:tgtEl>
                                        <p:attrNameLst>
                                          <p:attrName>ppt_x</p:attrName>
                                        </p:attrNameLst>
                                      </p:cBhvr>
                                      <p:tavLst>
                                        <p:tav tm="0">
                                          <p:val>
                                            <p:strVal val="#ppt_x"/>
                                          </p:val>
                                        </p:tav>
                                        <p:tav tm="100000">
                                          <p:val>
                                            <p:strVal val="#ppt_x"/>
                                          </p:val>
                                        </p:tav>
                                      </p:tavLst>
                                    </p:anim>
                                    <p:anim calcmode="lin" valueType="num">
                                      <p:cBhvr>
                                        <p:cTn id="27" dur="1000" fill="hold"/>
                                        <p:tgtEl>
                                          <p:spTgt spid="44"/>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500"/>
                            </p:stCondLst>
                            <p:childTnLst>
                              <p:par>
                                <p:cTn id="35" presetID="42" presetClass="entr" presetSubtype="0"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100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4" grpId="0"/>
      <p:bldP spid="48" grpId="0"/>
      <p:bldP spid="52"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435077" y="901194"/>
            <a:ext cx="8424026" cy="3046095"/>
          </a:xfrm>
          <a:prstGeom prst="rect">
            <a:avLst/>
          </a:prstGeom>
          <a:noFill/>
        </p:spPr>
        <p:txBody>
          <a:bodyPr wrap="square">
            <a:spAutoFit/>
          </a:bodyPr>
          <a:lstStyle/>
          <a:p>
            <a:pPr algn="ctr">
              <a:lnSpc>
                <a:spcPct val="150000"/>
              </a:lnSpc>
            </a:pPr>
            <a:r>
              <a:rPr lang="zh-CN" altLang="en-US" sz="1600" b="1" dirty="0">
                <a:latin typeface="楷体" panose="02010609060101010101" pitchFamily="49" charset="-122"/>
                <a:ea typeface="楷体" panose="02010609060101010101" pitchFamily="49" charset="-122"/>
              </a:rPr>
              <a:t>从职业规划大赛看就业创业</a:t>
            </a:r>
            <a:endParaRPr lang="zh-CN" altLang="en-US" sz="1600" b="1" dirty="0">
              <a:latin typeface="楷体" panose="02010609060101010101" pitchFamily="49" charset="-122"/>
              <a:ea typeface="楷体" panose="02010609060101010101" pitchFamily="49" charset="-122"/>
            </a:endParaRPr>
          </a:p>
          <a:p>
            <a:pPr algn="ctr">
              <a:lnSpc>
                <a:spcPct val="150000"/>
              </a:lnSpc>
            </a:pPr>
            <a:r>
              <a:rPr lang="zh-CN" altLang="en-US" sz="1600" dirty="0">
                <a:latin typeface="楷体" panose="02010609060101010101" pitchFamily="49" charset="-122"/>
                <a:ea typeface="楷体" panose="02010609060101010101" pitchFamily="49" charset="-122"/>
              </a:rPr>
              <a:t>——首届全国大学生职业规划大赛总决赛见闻</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   2024 年 5 月 12 日，首届全国大学生职业规划大赛全国总决赛在上海闭幕。这是国内首次以促进大学生高质量充分就业为目标设置的专门赛事，自 2023年 8月启动以来，全国累计有 952 万名学生、3 707 名就业指导教师参赛，参赛高校数量覆盖全国高校的 98.6%。在当前就业形势下，大学生该如何做好职业规划，或许可以从这场职业规划大赛中找到答案。</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b="1" dirty="0">
                <a:latin typeface="楷体" panose="02010609060101010101" pitchFamily="49" charset="-122"/>
                <a:ea typeface="楷体" panose="02010609060101010101" pitchFamily="49" charset="-122"/>
              </a:rPr>
              <a:t>以赛促学，职业规划要尽早</a:t>
            </a:r>
            <a:endParaRPr lang="zh-CN" altLang="en-US" sz="1600" b="1"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“随着高等教育普及化的深入，让更多学生在校期间尽早做好就业准备，是高校面临的重要</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课题和任务。”教育部高校学生司副司长吴爱华表示，希望通过大赛唤醒更多在校大学生的职业规划意识，以赛促学，为就业做充分的准备。</a:t>
            </a:r>
            <a:endParaRPr lang="zh-CN" altLang="en-US" sz="1600" dirty="0">
              <a:latin typeface="楷体" panose="02010609060101010101" pitchFamily="49" charset="-122"/>
              <a:ea typeface="楷体" panose="02010609060101010101" pitchFamily="49" charset="-122"/>
            </a:endParaRPr>
          </a:p>
          <a:p>
            <a:pPr>
              <a:lnSpc>
                <a:spcPct val="100000"/>
              </a:lnSpc>
            </a:pP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435077" y="901194"/>
            <a:ext cx="8424026" cy="4030980"/>
          </a:xfrm>
          <a:prstGeom prst="rect">
            <a:avLst/>
          </a:prstGeom>
          <a:noFill/>
        </p:spPr>
        <p:txBody>
          <a:bodyPr wrap="square">
            <a:spAutoFit/>
          </a:bodyPr>
          <a:lstStyle/>
          <a:p>
            <a:pPr algn="ctr">
              <a:lnSpc>
                <a:spcPct val="150000"/>
              </a:lnSpc>
            </a:pPr>
            <a:r>
              <a:rPr lang="zh-CN" altLang="en-US" sz="1600" b="1" dirty="0">
                <a:latin typeface="楷体" panose="02010609060101010101" pitchFamily="49" charset="-122"/>
                <a:ea typeface="楷体" panose="02010609060101010101" pitchFamily="49" charset="-122"/>
              </a:rPr>
              <a:t>从职业规划大赛看就业创业</a:t>
            </a:r>
            <a:endParaRPr lang="zh-CN" altLang="en-US" sz="1600" b="1" dirty="0">
              <a:latin typeface="楷体" panose="02010609060101010101" pitchFamily="49" charset="-122"/>
              <a:ea typeface="楷体" panose="02010609060101010101" pitchFamily="49" charset="-122"/>
            </a:endParaRPr>
          </a:p>
          <a:p>
            <a:pPr algn="ctr">
              <a:lnSpc>
                <a:spcPct val="150000"/>
              </a:lnSpc>
            </a:pPr>
            <a:r>
              <a:rPr lang="zh-CN" altLang="en-US" sz="1600" dirty="0">
                <a:latin typeface="楷体" panose="02010609060101010101" pitchFamily="49" charset="-122"/>
                <a:ea typeface="楷体" panose="02010609060101010101" pitchFamily="49" charset="-122"/>
              </a:rPr>
              <a:t>——首届全国大学生职业规划大赛总决赛见闻</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b="1" dirty="0">
                <a:latin typeface="楷体" panose="02010609060101010101" pitchFamily="49" charset="-122"/>
                <a:ea typeface="楷体" panose="02010609060101010101" pitchFamily="49" charset="-122"/>
              </a:rPr>
              <a:t>以赛促就，对接企业需求</a:t>
            </a:r>
            <a:endParaRPr lang="zh-CN" altLang="en-US" sz="1600" b="1"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“你提到的音圈马达有多少道工序，你最关注哪些？”</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“你说你对中国茶文化有研究，那你认为中国茶杯、茶盖、茶托怎么代表中国文化？”</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在答辩环节，评委们抛出犀利问题，真实还原选手在求职面试时的场景。在总决赛中，每个</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竞赛小组有 7 名评委，其中企业评委 4 名，超过半数。整个大赛，总计 29.8 万家用人单位参与，3.8 万名不同行业领域的专家担任大赛评委。</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b="1" dirty="0">
                <a:latin typeface="楷体" panose="02010609060101010101" pitchFamily="49" charset="-122"/>
                <a:ea typeface="楷体" panose="02010609060101010101" pitchFamily="49" charset="-122"/>
              </a:rPr>
              <a:t>以赛促教，生涯教育要提质</a:t>
            </a:r>
            <a:endParaRPr lang="zh-CN" altLang="en-US" sz="1600" b="1"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在大赛期间，许多高校还举办了生涯咨询、简历门诊、AI 面试等活动，为大学生就业赋能。</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学校是学生成长的摇篮。大学生要做好职业生涯规划，来自学校和教师的生涯规划教育也十</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分重要。“下到青年教师，上至 60 多岁的老教授，在他们的同台切磋交流中，我们感受到了同僚之情，也看到了青年教师个人成长。”大赛评委、东北师范大学就业创业教育研究院执行院长刘海滨感慨道。</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435077" y="901194"/>
            <a:ext cx="8424026" cy="3784600"/>
          </a:xfrm>
          <a:prstGeom prst="rect">
            <a:avLst/>
          </a:prstGeom>
          <a:noFill/>
        </p:spPr>
        <p:txBody>
          <a:bodyPr wrap="square">
            <a:spAutoFit/>
          </a:bodyPr>
          <a:lstStyle/>
          <a:p>
            <a:pPr algn="ctr">
              <a:lnSpc>
                <a:spcPct val="150000"/>
              </a:lnSpc>
            </a:pPr>
            <a:r>
              <a:rPr lang="zh-CN" altLang="en-US" sz="1600" b="1" dirty="0">
                <a:latin typeface="楷体" panose="02010609060101010101" pitchFamily="49" charset="-122"/>
                <a:ea typeface="楷体" panose="02010609060101010101" pitchFamily="49" charset="-122"/>
              </a:rPr>
              <a:t>从职业规划大赛看就业创业</a:t>
            </a:r>
            <a:endParaRPr lang="zh-CN" altLang="en-US" sz="1600" b="1" dirty="0">
              <a:latin typeface="楷体" panose="02010609060101010101" pitchFamily="49" charset="-122"/>
              <a:ea typeface="楷体" panose="02010609060101010101" pitchFamily="49" charset="-122"/>
            </a:endParaRPr>
          </a:p>
          <a:p>
            <a:pPr algn="ctr">
              <a:lnSpc>
                <a:spcPct val="150000"/>
              </a:lnSpc>
            </a:pPr>
            <a:r>
              <a:rPr lang="zh-CN" altLang="en-US" sz="1600" dirty="0">
                <a:latin typeface="楷体" panose="02010609060101010101" pitchFamily="49" charset="-122"/>
                <a:ea typeface="楷体" panose="02010609060101010101" pitchFamily="49" charset="-122"/>
              </a:rPr>
              <a:t>——首届全国大学生职业规划大赛总决赛见闻</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b="1" dirty="0">
                <a:latin typeface="楷体" panose="02010609060101010101" pitchFamily="49" charset="-122"/>
                <a:ea typeface="楷体" panose="02010609060101010101" pitchFamily="49" charset="-122"/>
              </a:rPr>
              <a:t>以赛促就，对接企业需求</a:t>
            </a:r>
            <a:endParaRPr lang="zh-CN" altLang="en-US" sz="1600" b="1"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“你提到的音圈马达有多少道工序，你最关注哪些？”</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“你说你对中国茶文化有研究，那你认为中国茶杯、茶盖、茶托怎么代表中国文化？”</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在答辩环节，评委们抛出犀利问题，真实还原选手在求职面试时的场景。在总决赛中，每个</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竞赛小组有 7 名评委，其中企业评委 4 名，超过半数。整个大赛，总计 29.8 万家用人单位参与，3.8 万名不同行业领域的专家担任大赛评委。</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“应更多地邀请用人单位的人力资源主管或者企业家给学生进行职业规划指导，他们在企业</a:t>
            </a:r>
            <a:endParaRPr lang="zh-CN" altLang="en-US" sz="1600" dirty="0">
              <a:latin typeface="楷体" panose="02010609060101010101" pitchFamily="49" charset="-122"/>
              <a:ea typeface="楷体" panose="02010609060101010101" pitchFamily="49" charset="-122"/>
            </a:endParaRPr>
          </a:p>
          <a:p>
            <a:pPr>
              <a:lnSpc>
                <a:spcPct val="100000"/>
              </a:lnSpc>
            </a:pPr>
            <a:r>
              <a:rPr lang="zh-CN" altLang="en-US" sz="1600" dirty="0">
                <a:latin typeface="楷体" panose="02010609060101010101" pitchFamily="49" charset="-122"/>
                <a:ea typeface="楷体" panose="02010609060101010101" pitchFamily="49" charset="-122"/>
              </a:rPr>
              <a:t>有真实的经验，对学生的指导更加直接、更有实效。”吴爱华认为，这次大赛有相当多的企业参与到校赛、省赛和国赛中，把用人单位的岗位资源带到大赛中，通过大赛搭建了一个人才供需对接的平台。</a:t>
            </a:r>
            <a:endParaRPr lang="zh-CN" altLang="en-US" sz="1600" dirty="0">
              <a:latin typeface="楷体" panose="02010609060101010101" pitchFamily="49" charset="-122"/>
              <a:ea typeface="楷体" panose="02010609060101010101" pitchFamily="49" charset="-122"/>
            </a:endParaRPr>
          </a:p>
          <a:p>
            <a:pPr>
              <a:lnSpc>
                <a:spcPct val="100000"/>
              </a:lnSpc>
            </a:pP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49877" cy="737235"/>
          </a:xfrm>
          <a:prstGeom prst="rect">
            <a:avLst/>
          </a:prstGeom>
          <a:noFill/>
        </p:spPr>
        <p:txBody>
          <a:bodyPr wrap="square" rtlCol="0">
            <a:spAutoFit/>
          </a:bodyPr>
          <a:p>
            <a:r>
              <a:rPr lang="zh-CN" altLang="en-US" sz="2100" b="1">
                <a:hlinkClick r:id="rId2" tooltip="" action="ppaction://hlinkfile"/>
              </a:rPr>
              <a:t>大学生职业生涯规划课体验式教学法初探</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1915311"/>
            <a:ext cx="2520003"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大学生活与职业生涯规划</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a:xfrm>
            <a:off x="6459497" y="4769032"/>
            <a:ext cx="2057193" cy="273290"/>
          </a:xfrm>
        </p:spPr>
        <p:txBody>
          <a:bodyPr/>
          <a:lstStyle/>
          <a:p>
            <a:fld id="{CCE584FB-8213-408C-973A-0BFE315A5B2C}" type="slidenum">
              <a:rPr lang="zh-CN" altLang="en-US" smtClean="0"/>
            </a:fld>
            <a:endParaRPr lang="zh-CN" altLang="en-US"/>
          </a:p>
        </p:txBody>
      </p:sp>
      <p:sp>
        <p:nvSpPr>
          <p:cNvPr id="59" name="文本框 58"/>
          <p:cNvSpPr txBox="1"/>
          <p:nvPr/>
        </p:nvSpPr>
        <p:spPr>
          <a:xfrm>
            <a:off x="396330" y="1132165"/>
            <a:ext cx="8511108" cy="4031873"/>
          </a:xfrm>
          <a:prstGeom prst="rect">
            <a:avLst/>
          </a:prstGeom>
          <a:noFill/>
        </p:spPr>
        <p:txBody>
          <a:bodyPr wrap="square">
            <a:spAutoFit/>
          </a:bodyPr>
          <a:lstStyle/>
          <a:p>
            <a:r>
              <a:rPr lang="zh-CN" altLang="en-US" sz="14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综上所述，职业生涯是指个体的职业角色发展形态的历程，它是一个复杂的概念，由</a:t>
            </a:r>
            <a:r>
              <a:rPr lang="zh-CN" altLang="en-US" sz="1600" b="1" dirty="0">
                <a:latin typeface="楷体" panose="02010609060101010101" pitchFamily="49" charset="-122"/>
                <a:ea typeface="楷体" panose="02010609060101010101" pitchFamily="49" charset="-122"/>
              </a:rPr>
              <a:t>时间、范围</a:t>
            </a:r>
            <a:r>
              <a:rPr lang="zh-CN" altLang="en-US" sz="1600" dirty="0">
                <a:latin typeface="楷体" panose="02010609060101010101" pitchFamily="49" charset="-122"/>
                <a:ea typeface="楷体" panose="02010609060101010101" pitchFamily="49" charset="-122"/>
              </a:rPr>
              <a:t>和</a:t>
            </a:r>
            <a:r>
              <a:rPr lang="zh-CN" altLang="en-US" sz="1600" b="1" dirty="0">
                <a:latin typeface="楷体" panose="02010609060101010101" pitchFamily="49" charset="-122"/>
                <a:ea typeface="楷体" panose="02010609060101010101" pitchFamily="49" charset="-122"/>
              </a:rPr>
              <a:t>深度</a:t>
            </a:r>
            <a:r>
              <a:rPr lang="zh-CN" altLang="en-US" sz="1600" dirty="0">
                <a:latin typeface="楷体" panose="02010609060101010101" pitchFamily="49" charset="-122"/>
                <a:ea typeface="楷体" panose="02010609060101010101" pitchFamily="49" charset="-122"/>
              </a:rPr>
              <a:t>构成。</a:t>
            </a:r>
            <a:endParaRPr lang="en-US" altLang="zh-CN" sz="1600" dirty="0">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Ø"/>
            </a:pPr>
            <a:r>
              <a:rPr lang="zh-CN" altLang="en-US" sz="1600" dirty="0">
                <a:latin typeface="楷体" panose="02010609060101010101" pitchFamily="49" charset="-122"/>
                <a:ea typeface="楷体" panose="02010609060101010101" pitchFamily="49" charset="-122"/>
              </a:rPr>
              <a:t>时间指人的一生中不同的阶段</a:t>
            </a:r>
            <a:endParaRPr lang="en-US" altLang="zh-CN" sz="1600" dirty="0">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Ø"/>
            </a:pPr>
            <a:r>
              <a:rPr lang="zh-CN" altLang="en-US" sz="1600" dirty="0">
                <a:latin typeface="楷体" panose="02010609060101010101" pitchFamily="49" charset="-122"/>
                <a:ea typeface="楷体" panose="02010609060101010101" pitchFamily="49" charset="-122"/>
              </a:rPr>
              <a:t>范围指人的一生中所扮演不同职业角色的数量</a:t>
            </a:r>
            <a:endParaRPr lang="en-US" altLang="zh-CN" sz="1600" dirty="0">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Ø"/>
            </a:pPr>
            <a:r>
              <a:rPr lang="zh-CN" altLang="en-US" sz="1600" dirty="0">
                <a:latin typeface="楷体" panose="02010609060101010101" pitchFamily="49" charset="-122"/>
                <a:ea typeface="楷体" panose="02010609060101010101" pitchFamily="49" charset="-122"/>
              </a:rPr>
              <a:t>深度指人对一种职业角色的投入程度。</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职业生涯又称职业发展，简单地说，就是一个人一生连续从事的工作行业和工作职务的发展道路，是一个人的终身职业经历，包括就业形态、工作经历以及与职业相关的活动等。</a:t>
            </a:r>
            <a:endParaRPr lang="en-US" altLang="zh-CN" sz="1600" dirty="0">
              <a:latin typeface="楷体" panose="02010609060101010101" pitchFamily="49" charset="-122"/>
              <a:ea typeface="楷体" panose="02010609060101010101" pitchFamily="49" charset="-122"/>
            </a:endParaRPr>
          </a:p>
          <a:p>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职业生涯分为</a:t>
            </a:r>
            <a:r>
              <a:rPr lang="zh-CN" altLang="en-US" sz="1600" b="1" dirty="0">
                <a:latin typeface="楷体" panose="02010609060101010101" pitchFamily="49" charset="-122"/>
                <a:ea typeface="楷体" panose="02010609060101010101" pitchFamily="49" charset="-122"/>
              </a:rPr>
              <a:t>外职业生涯</a:t>
            </a:r>
            <a:r>
              <a:rPr lang="zh-CN" altLang="en-US" sz="1600" dirty="0">
                <a:latin typeface="楷体" panose="02010609060101010101" pitchFamily="49" charset="-122"/>
                <a:ea typeface="楷体" panose="02010609060101010101" pitchFamily="49" charset="-122"/>
              </a:rPr>
              <a:t>和</a:t>
            </a:r>
            <a:r>
              <a:rPr lang="zh-CN" altLang="en-US" sz="1600" b="1" dirty="0">
                <a:latin typeface="楷体" panose="02010609060101010101" pitchFamily="49" charset="-122"/>
                <a:ea typeface="楷体" panose="02010609060101010101" pitchFamily="49" charset="-122"/>
              </a:rPr>
              <a:t>内职业生涯</a:t>
            </a:r>
            <a:r>
              <a:rPr lang="zh-CN" altLang="en-US" sz="1600" dirty="0">
                <a:latin typeface="楷体" panose="02010609060101010101" pitchFamily="49" charset="-122"/>
                <a:ea typeface="楷体" panose="02010609060101010101" pitchFamily="49" charset="-122"/>
              </a:rPr>
              <a:t>，</a:t>
            </a:r>
            <a:endParaRPr lang="en-US" altLang="zh-CN" sz="1600" dirty="0">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l"/>
            </a:pPr>
            <a:r>
              <a:rPr lang="zh-CN" altLang="en-US" sz="1600" dirty="0">
                <a:latin typeface="楷体" panose="02010609060101010101" pitchFamily="49" charset="-122"/>
                <a:ea typeface="楷体" panose="02010609060101010101" pitchFamily="49" charset="-122"/>
              </a:rPr>
              <a:t>外职业生涯主要是指从事职业时的工作单位、工作内容、工作职务、工作环境、工资待遇等因素的组合及其变化过程</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它的因素通常由别人决定、给予，也容易被别人否定、剥夺</a:t>
            </a:r>
            <a:endParaRPr lang="en-US" altLang="zh-CN" sz="1600" dirty="0">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l"/>
            </a:pPr>
            <a:r>
              <a:rPr lang="zh-CN" altLang="en-US" sz="1600" dirty="0">
                <a:latin typeface="楷体" panose="02010609060101010101" pitchFamily="49" charset="-122"/>
                <a:ea typeface="楷体" panose="02010609060101010101" pitchFamily="49" charset="-122"/>
              </a:rPr>
              <a:t>内职业生涯主要是指从事一项职业时所具备的知识、观念、心理素质、能力、内心感受等因素的组合及其变化过程。它的因素主要靠自己探索获得，并且不随外职业生涯因素的改变而丧失。</a:t>
            </a:r>
            <a:endParaRPr lang="en-US" altLang="zh-CN" sz="1600" dirty="0">
              <a:latin typeface="楷体" panose="02010609060101010101" pitchFamily="49" charset="-122"/>
              <a:ea typeface="楷体" panose="02010609060101010101" pitchFamily="49" charset="-122"/>
            </a:endParaRPr>
          </a:p>
          <a:p>
            <a:r>
              <a:rPr lang="zh-CN" altLang="en-US" sz="1600" dirty="0">
                <a:latin typeface="楷体" panose="02010609060101010101" pitchFamily="49" charset="-122"/>
                <a:ea typeface="楷体" panose="02010609060101010101" pitchFamily="49" charset="-122"/>
              </a:rPr>
              <a:t>   </a:t>
            </a:r>
            <a:r>
              <a:rPr lang="zh-CN" altLang="en-US" sz="1600" u="sng" dirty="0">
                <a:latin typeface="楷体" panose="02010609060101010101" pitchFamily="49" charset="-122"/>
                <a:ea typeface="楷体" panose="02010609060101010101" pitchFamily="49" charset="-122"/>
              </a:rPr>
              <a:t>因此，在职业生涯的各个阶段，都应重视内职业生涯的发展，尤其是在职业生涯早期和中前期，一定要把对内职业生涯各因素的追求放在首位，因为它对一个人职业生涯的成功乃至人生的成功具有关键性作用。</a:t>
            </a:r>
            <a:endParaRPr lang="zh-CN" altLang="en-US" sz="1600" u="sng" dirty="0">
              <a:latin typeface="楷体" panose="02010609060101010101" pitchFamily="49" charset="-122"/>
              <a:ea typeface="楷体" panose="02010609060101010101" pitchFamily="49" charset="-122"/>
            </a:endParaRPr>
          </a:p>
        </p:txBody>
      </p:sp>
      <p:sp>
        <p:nvSpPr>
          <p:cNvPr id="7" name="文本框 6"/>
          <p:cNvSpPr txBox="1"/>
          <p:nvPr/>
        </p:nvSpPr>
        <p:spPr>
          <a:xfrm>
            <a:off x="540187" y="628115"/>
            <a:ext cx="295232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职业生涯的含义</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custDataLst>
              <p:tags r:id="rId1"/>
            </p:custDataLst>
          </p:nvPr>
        </p:nvSpPr>
        <p:spPr>
          <a:xfrm>
            <a:off x="2916610" y="226456"/>
            <a:ext cx="2793817" cy="461665"/>
          </a:xfrm>
          <a:prstGeom prst="rect">
            <a:avLst/>
          </a:prstGeom>
          <a:noFill/>
        </p:spPr>
        <p:txBody>
          <a:bodyPr wrap="square" rtlCol="0">
            <a:spAutoFit/>
          </a:bodyPr>
          <a:p>
            <a:pPr algn="l"/>
            <a:r>
              <a:rPr lang="zh-CN" altLang="en-US" sz="2400" b="1" dirty="0">
                <a:latin typeface="微软雅黑" panose="020B0503020204020204" pitchFamily="34" charset="-122"/>
                <a:ea typeface="微软雅黑" panose="020B0503020204020204" pitchFamily="34" charset="-122"/>
              </a:rPr>
              <a:t>一、职业生涯概述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20665" y="1245308"/>
            <a:ext cx="7887855"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认识大学生活</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7566" y="1616506"/>
            <a:ext cx="7887855" cy="292290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学习的变化</a:t>
            </a:r>
            <a:endParaRPr lang="en-US" altLang="zh-CN" sz="1400" b="1"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学习内容相对深奥，学习方法由“学什么”转为“怎么学”，学习态度由“要我学”转为“我要学”。因此，培养自学能力就成为关键。大学阶段的学习，知识的广度和深度大大增加，专业方向基本确定，需要发挥学习的主动性、创造性。 </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生活环境的变化</a:t>
            </a:r>
            <a:endParaRPr lang="en-US" altLang="zh-CN" sz="1400" b="1"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大学是一个全新的天地，相对中学而言，大学的生活环境在空间、内容和方式上都发生了很大变化。大学生要尽快适应新的环境，既要学会过集体生活，又要学会独立处理学习、生活中遇到的问题。 </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社会活动的变化</a:t>
            </a:r>
            <a:endParaRPr lang="en-US" altLang="zh-CN" sz="1400" b="1"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大学是一个“陌生型”的“小社会”，大学生的人际交往由“一元化”向“多元化”转变。大学生可以根据自己的特点、爱好、时间及精力积极参加各种活动，合理安排课余生活，锻炼组织与交往能力，在相互交往中拓展人脉、促进了解、增进友谊。</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3204642" y="221367"/>
            <a:ext cx="20882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一、大学生活</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 name="任意多边形: 形状 14"/>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任意多边形: 形状 16"/>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animBg="1"/>
      <p:bldP spid="17"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955490" y="1501150"/>
            <a:ext cx="7551516" cy="2306955"/>
          </a:xfrm>
          <a:prstGeom prst="rect">
            <a:avLst/>
          </a:prstGeom>
          <a:noFill/>
        </p:spPr>
        <p:txBody>
          <a:bodyPr wrap="square">
            <a:spAutoFit/>
          </a:bodyPr>
          <a:lstStyle/>
          <a:p>
            <a:pPr algn="l">
              <a:lnSpc>
                <a:spcPct val="150000"/>
              </a:lnSpc>
            </a:pPr>
            <a:r>
              <a:rPr lang="zh-CN" altLang="en-US" sz="1600" dirty="0">
                <a:latin typeface="楷体" panose="02010609060101010101" pitchFamily="49" charset="-122"/>
                <a:ea typeface="楷体" panose="02010609060101010101" pitchFamily="49" charset="-122"/>
              </a:rPr>
              <a:t>请班级中每名大学生写出我上大学的五个理由。</a:t>
            </a:r>
            <a:endParaRPr lang="zh-CN" altLang="en-US" sz="1600" dirty="0">
              <a:latin typeface="楷体" panose="02010609060101010101" pitchFamily="49" charset="-122"/>
              <a:ea typeface="楷体" panose="02010609060101010101" pitchFamily="49" charset="-122"/>
            </a:endParaRPr>
          </a:p>
          <a:p>
            <a:pPr algn="l">
              <a:lnSpc>
                <a:spcPct val="150000"/>
              </a:lnSpc>
            </a:pPr>
            <a:r>
              <a:rPr lang="zh-CN" altLang="en-US" sz="1600" dirty="0">
                <a:latin typeface="楷体" panose="02010609060101010101" pitchFamily="49" charset="-122"/>
                <a:ea typeface="楷体" panose="02010609060101010101" pitchFamily="49" charset="-122"/>
              </a:rPr>
              <a:t>我之所以上大学，是希望 / 因为：1.</a:t>
            </a:r>
            <a:r>
              <a:rPr lang="en-US" altLang="zh-CN" sz="1600" dirty="0">
                <a:latin typeface="楷体" panose="02010609060101010101" pitchFamily="49" charset="-122"/>
                <a:ea typeface="楷体" panose="02010609060101010101" pitchFamily="49" charset="-122"/>
                <a:sym typeface="+mn-ea"/>
              </a:rPr>
              <a:t>________________________________</a:t>
            </a:r>
            <a:endParaRPr lang="zh-CN" altLang="en-US" sz="1600" dirty="0">
              <a:latin typeface="楷体" panose="02010609060101010101" pitchFamily="49" charset="-122"/>
              <a:ea typeface="楷体" panose="02010609060101010101" pitchFamily="49" charset="-122"/>
            </a:endParaRPr>
          </a:p>
          <a:p>
            <a:pPr algn="l">
              <a:lnSpc>
                <a:spcPct val="150000"/>
              </a:lnSpc>
            </a:pPr>
            <a:r>
              <a:rPr lang="zh-CN" altLang="en-US" sz="1600" dirty="0">
                <a:latin typeface="楷体" panose="02010609060101010101" pitchFamily="49" charset="-122"/>
                <a:ea typeface="楷体" panose="02010609060101010101" pitchFamily="49" charset="-122"/>
              </a:rPr>
              <a:t>我之所以上大学，是希望 / 因为：2.</a:t>
            </a:r>
            <a:r>
              <a:rPr lang="en-US" altLang="zh-CN" sz="1600" dirty="0">
                <a:latin typeface="楷体" panose="02010609060101010101" pitchFamily="49" charset="-122"/>
                <a:ea typeface="楷体" panose="02010609060101010101" pitchFamily="49" charset="-122"/>
                <a:sym typeface="+mn-ea"/>
              </a:rPr>
              <a:t>________________________________</a:t>
            </a:r>
            <a:endParaRPr lang="zh-CN" altLang="en-US" sz="1600" dirty="0">
              <a:latin typeface="楷体" panose="02010609060101010101" pitchFamily="49" charset="-122"/>
              <a:ea typeface="楷体" panose="02010609060101010101" pitchFamily="49" charset="-122"/>
            </a:endParaRPr>
          </a:p>
          <a:p>
            <a:pPr algn="l">
              <a:lnSpc>
                <a:spcPct val="150000"/>
              </a:lnSpc>
            </a:pPr>
            <a:r>
              <a:rPr lang="zh-CN" altLang="en-US" sz="1600" dirty="0">
                <a:latin typeface="楷体" panose="02010609060101010101" pitchFamily="49" charset="-122"/>
                <a:ea typeface="楷体" panose="02010609060101010101" pitchFamily="49" charset="-122"/>
              </a:rPr>
              <a:t>我之所以上大学，是希望 / 因为：3.</a:t>
            </a:r>
            <a:r>
              <a:rPr lang="en-US" altLang="zh-CN" sz="1600" dirty="0">
                <a:latin typeface="楷体" panose="02010609060101010101" pitchFamily="49" charset="-122"/>
                <a:ea typeface="楷体" panose="02010609060101010101" pitchFamily="49" charset="-122"/>
                <a:sym typeface="+mn-ea"/>
              </a:rPr>
              <a:t>________________________________</a:t>
            </a:r>
            <a:endParaRPr lang="zh-CN" altLang="en-US" sz="1600" dirty="0">
              <a:latin typeface="楷体" panose="02010609060101010101" pitchFamily="49" charset="-122"/>
              <a:ea typeface="楷体" panose="02010609060101010101" pitchFamily="49" charset="-122"/>
            </a:endParaRPr>
          </a:p>
          <a:p>
            <a:pPr algn="l">
              <a:lnSpc>
                <a:spcPct val="150000"/>
              </a:lnSpc>
            </a:pPr>
            <a:r>
              <a:rPr lang="zh-CN" altLang="en-US" sz="1600" dirty="0">
                <a:latin typeface="楷体" panose="02010609060101010101" pitchFamily="49" charset="-122"/>
                <a:ea typeface="楷体" panose="02010609060101010101" pitchFamily="49" charset="-122"/>
              </a:rPr>
              <a:t>我之所以上大学，是希望 / 因为：4.</a:t>
            </a:r>
            <a:r>
              <a:rPr lang="en-US" altLang="zh-CN" sz="1600" dirty="0">
                <a:latin typeface="楷体" panose="02010609060101010101" pitchFamily="49" charset="-122"/>
                <a:ea typeface="楷体" panose="02010609060101010101" pitchFamily="49" charset="-122"/>
                <a:sym typeface="+mn-ea"/>
              </a:rPr>
              <a:t>________________________________</a:t>
            </a:r>
            <a:endParaRPr lang="zh-CN" altLang="en-US" sz="1600" dirty="0">
              <a:latin typeface="楷体" panose="02010609060101010101" pitchFamily="49" charset="-122"/>
              <a:ea typeface="楷体" panose="02010609060101010101" pitchFamily="49" charset="-122"/>
            </a:endParaRPr>
          </a:p>
          <a:p>
            <a:pPr algn="l">
              <a:lnSpc>
                <a:spcPct val="150000"/>
              </a:lnSpc>
            </a:pPr>
            <a:r>
              <a:rPr lang="zh-CN" altLang="en-US" sz="1600" dirty="0">
                <a:latin typeface="楷体" panose="02010609060101010101" pitchFamily="49" charset="-122"/>
                <a:ea typeface="楷体" panose="02010609060101010101" pitchFamily="49" charset="-122"/>
              </a:rPr>
              <a:t>我之所以上大学，是希望 / 因为：</a:t>
            </a:r>
            <a:r>
              <a:rPr lang="en-US" altLang="zh-CN" sz="1600" dirty="0">
                <a:latin typeface="楷体" panose="02010609060101010101" pitchFamily="49" charset="-122"/>
                <a:ea typeface="楷体" panose="02010609060101010101" pitchFamily="49" charset="-122"/>
              </a:rPr>
              <a:t>5._</a:t>
            </a:r>
            <a:r>
              <a:rPr lang="en-US" altLang="zh-CN" sz="1600" dirty="0">
                <a:latin typeface="楷体" panose="02010609060101010101" pitchFamily="49" charset="-122"/>
                <a:ea typeface="楷体" panose="02010609060101010101" pitchFamily="49" charset="-122"/>
                <a:sym typeface="+mn-ea"/>
              </a:rPr>
              <a:t>________________________________</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10" name="千图PPT彼岸天：ID 8661124库_组合 12"/>
          <p:cNvGrpSpPr/>
          <p:nvPr>
            <p:custDataLst>
              <p:tags r:id="rId1"/>
            </p:custDataLst>
          </p:nvPr>
        </p:nvGrpSpPr>
        <p:grpSpPr>
          <a:xfrm>
            <a:off x="3719944" y="1763434"/>
            <a:ext cx="1645026" cy="3001127"/>
            <a:chOff x="5093354" y="2116771"/>
            <a:chExt cx="2192987" cy="4000808"/>
          </a:xfrm>
          <a:solidFill>
            <a:schemeClr val="accent3">
              <a:lumMod val="60000"/>
              <a:lumOff val="40000"/>
            </a:schemeClr>
          </a:solidFill>
        </p:grpSpPr>
        <p:sp>
          <p:nvSpPr>
            <p:cNvPr id="11" name="任意多边形: 形状 10"/>
            <p:cNvSpPr/>
            <p:nvPr/>
          </p:nvSpPr>
          <p:spPr bwMode="auto">
            <a:xfrm>
              <a:off x="6339511" y="4101783"/>
              <a:ext cx="239888" cy="2015796"/>
            </a:xfrm>
            <a:custGeom>
              <a:avLst/>
              <a:gdLst>
                <a:gd name="connsiteX0" fmla="*/ 118953 w 239888"/>
                <a:gd name="connsiteY0" fmla="*/ 0 h 2015796"/>
                <a:gd name="connsiteX1" fmla="*/ 142744 w 239888"/>
                <a:gd name="connsiteY1" fmla="*/ 2107 h 2015796"/>
                <a:gd name="connsiteX2" fmla="*/ 166534 w 239888"/>
                <a:gd name="connsiteY2" fmla="*/ 10536 h 2015796"/>
                <a:gd name="connsiteX3" fmla="*/ 188342 w 239888"/>
                <a:gd name="connsiteY3" fmla="*/ 23179 h 2015796"/>
                <a:gd name="connsiteX4" fmla="*/ 204202 w 239888"/>
                <a:gd name="connsiteY4" fmla="*/ 37929 h 2015796"/>
                <a:gd name="connsiteX5" fmla="*/ 220063 w 239888"/>
                <a:gd name="connsiteY5" fmla="*/ 56894 h 2015796"/>
                <a:gd name="connsiteX6" fmla="*/ 229976 w 239888"/>
                <a:gd name="connsiteY6" fmla="*/ 80073 h 2015796"/>
                <a:gd name="connsiteX7" fmla="*/ 235923 w 239888"/>
                <a:gd name="connsiteY7" fmla="*/ 103252 h 2015796"/>
                <a:gd name="connsiteX8" fmla="*/ 239888 w 239888"/>
                <a:gd name="connsiteY8" fmla="*/ 130645 h 2015796"/>
                <a:gd name="connsiteX9" fmla="*/ 239888 w 239888"/>
                <a:gd name="connsiteY9" fmla="*/ 2015796 h 2015796"/>
                <a:gd name="connsiteX10" fmla="*/ 0 w 239888"/>
                <a:gd name="connsiteY10" fmla="*/ 2015796 h 2015796"/>
                <a:gd name="connsiteX11" fmla="*/ 0 w 239888"/>
                <a:gd name="connsiteY11" fmla="*/ 130645 h 2015796"/>
                <a:gd name="connsiteX12" fmla="*/ 1983 w 239888"/>
                <a:gd name="connsiteY12" fmla="*/ 103252 h 2015796"/>
                <a:gd name="connsiteX13" fmla="*/ 9913 w 239888"/>
                <a:gd name="connsiteY13" fmla="*/ 80073 h 2015796"/>
                <a:gd name="connsiteX14" fmla="*/ 19826 w 239888"/>
                <a:gd name="connsiteY14" fmla="*/ 56894 h 2015796"/>
                <a:gd name="connsiteX15" fmla="*/ 35686 w 239888"/>
                <a:gd name="connsiteY15" fmla="*/ 37929 h 2015796"/>
                <a:gd name="connsiteX16" fmla="*/ 51546 w 239888"/>
                <a:gd name="connsiteY16" fmla="*/ 23179 h 2015796"/>
                <a:gd name="connsiteX17" fmla="*/ 73354 w 239888"/>
                <a:gd name="connsiteY17" fmla="*/ 10536 h 2015796"/>
                <a:gd name="connsiteX18" fmla="*/ 97145 w 239888"/>
                <a:gd name="connsiteY18" fmla="*/ 2107 h 201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9888" h="2015796">
                  <a:moveTo>
                    <a:pt x="118953" y="0"/>
                  </a:moveTo>
                  <a:lnTo>
                    <a:pt x="142744" y="2107"/>
                  </a:lnTo>
                  <a:lnTo>
                    <a:pt x="166534" y="10536"/>
                  </a:lnTo>
                  <a:lnTo>
                    <a:pt x="188342" y="23179"/>
                  </a:lnTo>
                  <a:lnTo>
                    <a:pt x="204202" y="37929"/>
                  </a:lnTo>
                  <a:lnTo>
                    <a:pt x="220063" y="56894"/>
                  </a:lnTo>
                  <a:lnTo>
                    <a:pt x="229976" y="80073"/>
                  </a:lnTo>
                  <a:lnTo>
                    <a:pt x="235923" y="103252"/>
                  </a:lnTo>
                  <a:lnTo>
                    <a:pt x="239888" y="130645"/>
                  </a:lnTo>
                  <a:lnTo>
                    <a:pt x="239888" y="2015796"/>
                  </a:lnTo>
                  <a:lnTo>
                    <a:pt x="0" y="2015796"/>
                  </a:lnTo>
                  <a:lnTo>
                    <a:pt x="0" y="130645"/>
                  </a:lnTo>
                  <a:lnTo>
                    <a:pt x="1983" y="103252"/>
                  </a:lnTo>
                  <a:lnTo>
                    <a:pt x="9913" y="80073"/>
                  </a:lnTo>
                  <a:lnTo>
                    <a:pt x="19826" y="56894"/>
                  </a:lnTo>
                  <a:lnTo>
                    <a:pt x="35686" y="37929"/>
                  </a:lnTo>
                  <a:lnTo>
                    <a:pt x="51546" y="23179"/>
                  </a:lnTo>
                  <a:lnTo>
                    <a:pt x="73354" y="10536"/>
                  </a:lnTo>
                  <a:lnTo>
                    <a:pt x="97145" y="2107"/>
                  </a:lnTo>
                  <a:close/>
                </a:path>
              </a:pathLst>
            </a:custGeom>
            <a:grpFill/>
            <a:ln>
              <a:noFill/>
            </a:ln>
          </p:spPr>
          <p:txBody>
            <a:bodyPr anchor="ctr"/>
            <a:lstStyle/>
            <a:p>
              <a:pPr algn="ctr"/>
              <a:endParaRPr>
                <a:cs typeface="+mn-ea"/>
                <a:sym typeface="+mn-lt"/>
              </a:endParaRPr>
            </a:p>
          </p:txBody>
        </p:sp>
        <p:sp>
          <p:nvSpPr>
            <p:cNvPr id="12" name="任意多边形: 形状 11"/>
            <p:cNvSpPr/>
            <p:nvPr/>
          </p:nvSpPr>
          <p:spPr bwMode="auto">
            <a:xfrm>
              <a:off x="5682290" y="3026019"/>
              <a:ext cx="663763" cy="1584602"/>
            </a:xfrm>
            <a:custGeom>
              <a:avLst/>
              <a:gdLst>
                <a:gd name="T0" fmla="*/ 282 w 315"/>
                <a:gd name="T1" fmla="*/ 752 h 752"/>
                <a:gd name="T2" fmla="*/ 282 w 315"/>
                <a:gd name="T3" fmla="*/ 752 h 752"/>
                <a:gd name="T4" fmla="*/ 276 w 315"/>
                <a:gd name="T5" fmla="*/ 752 h 752"/>
                <a:gd name="T6" fmla="*/ 270 w 315"/>
                <a:gd name="T7" fmla="*/ 750 h 752"/>
                <a:gd name="T8" fmla="*/ 264 w 315"/>
                <a:gd name="T9" fmla="*/ 747 h 752"/>
                <a:gd name="T10" fmla="*/ 260 w 315"/>
                <a:gd name="T11" fmla="*/ 743 h 752"/>
                <a:gd name="T12" fmla="*/ 12 w 315"/>
                <a:gd name="T13" fmla="*/ 533 h 752"/>
                <a:gd name="T14" fmla="*/ 12 w 315"/>
                <a:gd name="T15" fmla="*/ 533 h 752"/>
                <a:gd name="T16" fmla="*/ 7 w 315"/>
                <a:gd name="T17" fmla="*/ 528 h 752"/>
                <a:gd name="T18" fmla="*/ 4 w 315"/>
                <a:gd name="T19" fmla="*/ 523 h 752"/>
                <a:gd name="T20" fmla="*/ 1 w 315"/>
                <a:gd name="T21" fmla="*/ 515 h 752"/>
                <a:gd name="T22" fmla="*/ 0 w 315"/>
                <a:gd name="T23" fmla="*/ 508 h 752"/>
                <a:gd name="T24" fmla="*/ 0 w 315"/>
                <a:gd name="T25" fmla="*/ 34 h 752"/>
                <a:gd name="T26" fmla="*/ 0 w 315"/>
                <a:gd name="T27" fmla="*/ 34 h 752"/>
                <a:gd name="T28" fmla="*/ 1 w 315"/>
                <a:gd name="T29" fmla="*/ 27 h 752"/>
                <a:gd name="T30" fmla="*/ 2 w 315"/>
                <a:gd name="T31" fmla="*/ 21 h 752"/>
                <a:gd name="T32" fmla="*/ 6 w 315"/>
                <a:gd name="T33" fmla="*/ 15 h 752"/>
                <a:gd name="T34" fmla="*/ 9 w 315"/>
                <a:gd name="T35" fmla="*/ 9 h 752"/>
                <a:gd name="T36" fmla="*/ 15 w 315"/>
                <a:gd name="T37" fmla="*/ 6 h 752"/>
                <a:gd name="T38" fmla="*/ 20 w 315"/>
                <a:gd name="T39" fmla="*/ 2 h 752"/>
                <a:gd name="T40" fmla="*/ 27 w 315"/>
                <a:gd name="T41" fmla="*/ 1 h 752"/>
                <a:gd name="T42" fmla="*/ 33 w 315"/>
                <a:gd name="T43" fmla="*/ 0 h 752"/>
                <a:gd name="T44" fmla="*/ 33 w 315"/>
                <a:gd name="T45" fmla="*/ 0 h 752"/>
                <a:gd name="T46" fmla="*/ 40 w 315"/>
                <a:gd name="T47" fmla="*/ 1 h 752"/>
                <a:gd name="T48" fmla="*/ 47 w 315"/>
                <a:gd name="T49" fmla="*/ 2 h 752"/>
                <a:gd name="T50" fmla="*/ 52 w 315"/>
                <a:gd name="T51" fmla="*/ 6 h 752"/>
                <a:gd name="T52" fmla="*/ 58 w 315"/>
                <a:gd name="T53" fmla="*/ 9 h 752"/>
                <a:gd name="T54" fmla="*/ 61 w 315"/>
                <a:gd name="T55" fmla="*/ 15 h 752"/>
                <a:gd name="T56" fmla="*/ 65 w 315"/>
                <a:gd name="T57" fmla="*/ 21 h 752"/>
                <a:gd name="T58" fmla="*/ 66 w 315"/>
                <a:gd name="T59" fmla="*/ 27 h 752"/>
                <a:gd name="T60" fmla="*/ 67 w 315"/>
                <a:gd name="T61" fmla="*/ 34 h 752"/>
                <a:gd name="T62" fmla="*/ 67 w 315"/>
                <a:gd name="T63" fmla="*/ 492 h 752"/>
                <a:gd name="T64" fmla="*/ 303 w 315"/>
                <a:gd name="T65" fmla="*/ 693 h 752"/>
                <a:gd name="T66" fmla="*/ 303 w 315"/>
                <a:gd name="T67" fmla="*/ 693 h 752"/>
                <a:gd name="T68" fmla="*/ 308 w 315"/>
                <a:gd name="T69" fmla="*/ 697 h 752"/>
                <a:gd name="T70" fmla="*/ 311 w 315"/>
                <a:gd name="T71" fmla="*/ 703 h 752"/>
                <a:gd name="T72" fmla="*/ 314 w 315"/>
                <a:gd name="T73" fmla="*/ 709 h 752"/>
                <a:gd name="T74" fmla="*/ 315 w 315"/>
                <a:gd name="T75" fmla="*/ 715 h 752"/>
                <a:gd name="T76" fmla="*/ 315 w 315"/>
                <a:gd name="T77" fmla="*/ 722 h 752"/>
                <a:gd name="T78" fmla="*/ 314 w 315"/>
                <a:gd name="T79" fmla="*/ 728 h 752"/>
                <a:gd name="T80" fmla="*/ 311 w 315"/>
                <a:gd name="T81" fmla="*/ 734 h 752"/>
                <a:gd name="T82" fmla="*/ 307 w 315"/>
                <a:gd name="T83" fmla="*/ 740 h 752"/>
                <a:gd name="T84" fmla="*/ 307 w 315"/>
                <a:gd name="T85" fmla="*/ 740 h 752"/>
                <a:gd name="T86" fmla="*/ 302 w 315"/>
                <a:gd name="T87" fmla="*/ 746 h 752"/>
                <a:gd name="T88" fmla="*/ 295 w 315"/>
                <a:gd name="T89" fmla="*/ 749 h 752"/>
                <a:gd name="T90" fmla="*/ 289 w 315"/>
                <a:gd name="T91" fmla="*/ 752 h 752"/>
                <a:gd name="T92" fmla="*/ 282 w 315"/>
                <a:gd name="T93" fmla="*/ 752 h 752"/>
                <a:gd name="T94" fmla="*/ 282 w 315"/>
                <a:gd name="T95" fmla="*/ 75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5" h="752">
                  <a:moveTo>
                    <a:pt x="282" y="752"/>
                  </a:moveTo>
                  <a:lnTo>
                    <a:pt x="282" y="752"/>
                  </a:lnTo>
                  <a:lnTo>
                    <a:pt x="276" y="752"/>
                  </a:lnTo>
                  <a:lnTo>
                    <a:pt x="270" y="750"/>
                  </a:lnTo>
                  <a:lnTo>
                    <a:pt x="264" y="747"/>
                  </a:lnTo>
                  <a:lnTo>
                    <a:pt x="260" y="743"/>
                  </a:lnTo>
                  <a:lnTo>
                    <a:pt x="12" y="533"/>
                  </a:lnTo>
                  <a:lnTo>
                    <a:pt x="12" y="533"/>
                  </a:lnTo>
                  <a:lnTo>
                    <a:pt x="7" y="528"/>
                  </a:lnTo>
                  <a:lnTo>
                    <a:pt x="4" y="523"/>
                  </a:lnTo>
                  <a:lnTo>
                    <a:pt x="1" y="515"/>
                  </a:lnTo>
                  <a:lnTo>
                    <a:pt x="0" y="508"/>
                  </a:lnTo>
                  <a:lnTo>
                    <a:pt x="0" y="34"/>
                  </a:lnTo>
                  <a:lnTo>
                    <a:pt x="0" y="34"/>
                  </a:lnTo>
                  <a:lnTo>
                    <a:pt x="1" y="27"/>
                  </a:lnTo>
                  <a:lnTo>
                    <a:pt x="2" y="21"/>
                  </a:lnTo>
                  <a:lnTo>
                    <a:pt x="6" y="15"/>
                  </a:lnTo>
                  <a:lnTo>
                    <a:pt x="9" y="9"/>
                  </a:lnTo>
                  <a:lnTo>
                    <a:pt x="15" y="6"/>
                  </a:lnTo>
                  <a:lnTo>
                    <a:pt x="20" y="2"/>
                  </a:lnTo>
                  <a:lnTo>
                    <a:pt x="27" y="1"/>
                  </a:lnTo>
                  <a:lnTo>
                    <a:pt x="33" y="0"/>
                  </a:lnTo>
                  <a:lnTo>
                    <a:pt x="33" y="0"/>
                  </a:lnTo>
                  <a:lnTo>
                    <a:pt x="40" y="1"/>
                  </a:lnTo>
                  <a:lnTo>
                    <a:pt x="47" y="2"/>
                  </a:lnTo>
                  <a:lnTo>
                    <a:pt x="52" y="6"/>
                  </a:lnTo>
                  <a:lnTo>
                    <a:pt x="58" y="9"/>
                  </a:lnTo>
                  <a:lnTo>
                    <a:pt x="61" y="15"/>
                  </a:lnTo>
                  <a:lnTo>
                    <a:pt x="65" y="21"/>
                  </a:lnTo>
                  <a:lnTo>
                    <a:pt x="66" y="27"/>
                  </a:lnTo>
                  <a:lnTo>
                    <a:pt x="67" y="34"/>
                  </a:lnTo>
                  <a:lnTo>
                    <a:pt x="67" y="492"/>
                  </a:lnTo>
                  <a:lnTo>
                    <a:pt x="303" y="693"/>
                  </a:lnTo>
                  <a:lnTo>
                    <a:pt x="303" y="693"/>
                  </a:lnTo>
                  <a:lnTo>
                    <a:pt x="308" y="697"/>
                  </a:lnTo>
                  <a:lnTo>
                    <a:pt x="311" y="703"/>
                  </a:lnTo>
                  <a:lnTo>
                    <a:pt x="314" y="709"/>
                  </a:lnTo>
                  <a:lnTo>
                    <a:pt x="315" y="715"/>
                  </a:lnTo>
                  <a:lnTo>
                    <a:pt x="315" y="722"/>
                  </a:lnTo>
                  <a:lnTo>
                    <a:pt x="314" y="728"/>
                  </a:lnTo>
                  <a:lnTo>
                    <a:pt x="311" y="734"/>
                  </a:lnTo>
                  <a:lnTo>
                    <a:pt x="307" y="740"/>
                  </a:lnTo>
                  <a:lnTo>
                    <a:pt x="307" y="740"/>
                  </a:lnTo>
                  <a:lnTo>
                    <a:pt x="302" y="746"/>
                  </a:lnTo>
                  <a:lnTo>
                    <a:pt x="295" y="749"/>
                  </a:lnTo>
                  <a:lnTo>
                    <a:pt x="289" y="752"/>
                  </a:lnTo>
                  <a:lnTo>
                    <a:pt x="282" y="752"/>
                  </a:lnTo>
                  <a:lnTo>
                    <a:pt x="282" y="752"/>
                  </a:lnTo>
                  <a:close/>
                </a:path>
              </a:pathLst>
            </a:custGeom>
            <a:grpFill/>
            <a:ln>
              <a:noFill/>
            </a:ln>
          </p:spPr>
          <p:txBody>
            <a:bodyPr anchor="ctr"/>
            <a:lstStyle/>
            <a:p>
              <a:pPr algn="ctr"/>
              <a:endParaRPr>
                <a:cs typeface="+mn-ea"/>
                <a:sym typeface="+mn-lt"/>
              </a:endParaRPr>
            </a:p>
          </p:txBody>
        </p:sp>
        <p:sp>
          <p:nvSpPr>
            <p:cNvPr id="13" name="任意多边形: 形状 12"/>
            <p:cNvSpPr/>
            <p:nvPr/>
          </p:nvSpPr>
          <p:spPr bwMode="auto">
            <a:xfrm>
              <a:off x="6470377" y="2874275"/>
              <a:ext cx="457259" cy="855546"/>
            </a:xfrm>
            <a:custGeom>
              <a:avLst/>
              <a:gdLst>
                <a:gd name="T0" fmla="*/ 34 w 217"/>
                <a:gd name="T1" fmla="*/ 533 h 533"/>
                <a:gd name="T2" fmla="*/ 34 w 217"/>
                <a:gd name="T3" fmla="*/ 533 h 533"/>
                <a:gd name="T4" fmla="*/ 27 w 217"/>
                <a:gd name="T5" fmla="*/ 533 h 533"/>
                <a:gd name="T6" fmla="*/ 20 w 217"/>
                <a:gd name="T7" fmla="*/ 531 h 533"/>
                <a:gd name="T8" fmla="*/ 13 w 217"/>
                <a:gd name="T9" fmla="*/ 526 h 533"/>
                <a:gd name="T10" fmla="*/ 8 w 217"/>
                <a:gd name="T11" fmla="*/ 521 h 533"/>
                <a:gd name="T12" fmla="*/ 8 w 217"/>
                <a:gd name="T13" fmla="*/ 521 h 533"/>
                <a:gd name="T14" fmla="*/ 4 w 217"/>
                <a:gd name="T15" fmla="*/ 515 h 533"/>
                <a:gd name="T16" fmla="*/ 1 w 217"/>
                <a:gd name="T17" fmla="*/ 510 h 533"/>
                <a:gd name="T18" fmla="*/ 0 w 217"/>
                <a:gd name="T19" fmla="*/ 504 h 533"/>
                <a:gd name="T20" fmla="*/ 0 w 217"/>
                <a:gd name="T21" fmla="*/ 497 h 533"/>
                <a:gd name="T22" fmla="*/ 3 w 217"/>
                <a:gd name="T23" fmla="*/ 491 h 533"/>
                <a:gd name="T24" fmla="*/ 5 w 217"/>
                <a:gd name="T25" fmla="*/ 485 h 533"/>
                <a:gd name="T26" fmla="*/ 8 w 217"/>
                <a:gd name="T27" fmla="*/ 479 h 533"/>
                <a:gd name="T28" fmla="*/ 13 w 217"/>
                <a:gd name="T29" fmla="*/ 474 h 533"/>
                <a:gd name="T30" fmla="*/ 150 w 217"/>
                <a:gd name="T31" fmla="*/ 363 h 533"/>
                <a:gd name="T32" fmla="*/ 150 w 217"/>
                <a:gd name="T33" fmla="*/ 34 h 533"/>
                <a:gd name="T34" fmla="*/ 150 w 217"/>
                <a:gd name="T35" fmla="*/ 34 h 533"/>
                <a:gd name="T36" fmla="*/ 151 w 217"/>
                <a:gd name="T37" fmla="*/ 27 h 533"/>
                <a:gd name="T38" fmla="*/ 152 w 217"/>
                <a:gd name="T39" fmla="*/ 21 h 533"/>
                <a:gd name="T40" fmla="*/ 156 w 217"/>
                <a:gd name="T41" fmla="*/ 15 h 533"/>
                <a:gd name="T42" fmla="*/ 160 w 217"/>
                <a:gd name="T43" fmla="*/ 10 h 533"/>
                <a:gd name="T44" fmla="*/ 165 w 217"/>
                <a:gd name="T45" fmla="*/ 6 h 533"/>
                <a:gd name="T46" fmla="*/ 170 w 217"/>
                <a:gd name="T47" fmla="*/ 3 h 533"/>
                <a:gd name="T48" fmla="*/ 177 w 217"/>
                <a:gd name="T49" fmla="*/ 1 h 533"/>
                <a:gd name="T50" fmla="*/ 183 w 217"/>
                <a:gd name="T51" fmla="*/ 0 h 533"/>
                <a:gd name="T52" fmla="*/ 183 w 217"/>
                <a:gd name="T53" fmla="*/ 0 h 533"/>
                <a:gd name="T54" fmla="*/ 190 w 217"/>
                <a:gd name="T55" fmla="*/ 1 h 533"/>
                <a:gd name="T56" fmla="*/ 197 w 217"/>
                <a:gd name="T57" fmla="*/ 3 h 533"/>
                <a:gd name="T58" fmla="*/ 202 w 217"/>
                <a:gd name="T59" fmla="*/ 6 h 533"/>
                <a:gd name="T60" fmla="*/ 208 w 217"/>
                <a:gd name="T61" fmla="*/ 10 h 533"/>
                <a:gd name="T62" fmla="*/ 211 w 217"/>
                <a:gd name="T63" fmla="*/ 15 h 533"/>
                <a:gd name="T64" fmla="*/ 215 w 217"/>
                <a:gd name="T65" fmla="*/ 21 h 533"/>
                <a:gd name="T66" fmla="*/ 216 w 217"/>
                <a:gd name="T67" fmla="*/ 27 h 533"/>
                <a:gd name="T68" fmla="*/ 217 w 217"/>
                <a:gd name="T69" fmla="*/ 34 h 533"/>
                <a:gd name="T70" fmla="*/ 217 w 217"/>
                <a:gd name="T71" fmla="*/ 379 h 533"/>
                <a:gd name="T72" fmla="*/ 217 w 217"/>
                <a:gd name="T73" fmla="*/ 379 h 533"/>
                <a:gd name="T74" fmla="*/ 216 w 217"/>
                <a:gd name="T75" fmla="*/ 387 h 533"/>
                <a:gd name="T76" fmla="*/ 214 w 217"/>
                <a:gd name="T77" fmla="*/ 393 h 533"/>
                <a:gd name="T78" fmla="*/ 210 w 217"/>
                <a:gd name="T79" fmla="*/ 400 h 533"/>
                <a:gd name="T80" fmla="*/ 204 w 217"/>
                <a:gd name="T81" fmla="*/ 404 h 533"/>
                <a:gd name="T82" fmla="*/ 56 w 217"/>
                <a:gd name="T83" fmla="*/ 526 h 533"/>
                <a:gd name="T84" fmla="*/ 56 w 217"/>
                <a:gd name="T85" fmla="*/ 526 h 533"/>
                <a:gd name="T86" fmla="*/ 50 w 217"/>
                <a:gd name="T87" fmla="*/ 530 h 533"/>
                <a:gd name="T88" fmla="*/ 45 w 217"/>
                <a:gd name="T89" fmla="*/ 532 h 533"/>
                <a:gd name="T90" fmla="*/ 39 w 217"/>
                <a:gd name="T91" fmla="*/ 533 h 533"/>
                <a:gd name="T92" fmla="*/ 34 w 217"/>
                <a:gd name="T93" fmla="*/ 533 h 533"/>
                <a:gd name="T94" fmla="*/ 34 w 217"/>
                <a:gd name="T95" fmla="*/ 53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533">
                  <a:moveTo>
                    <a:pt x="34" y="533"/>
                  </a:moveTo>
                  <a:lnTo>
                    <a:pt x="34" y="533"/>
                  </a:lnTo>
                  <a:lnTo>
                    <a:pt x="27" y="533"/>
                  </a:lnTo>
                  <a:lnTo>
                    <a:pt x="20" y="531"/>
                  </a:lnTo>
                  <a:lnTo>
                    <a:pt x="13" y="526"/>
                  </a:lnTo>
                  <a:lnTo>
                    <a:pt x="8" y="521"/>
                  </a:lnTo>
                  <a:lnTo>
                    <a:pt x="8" y="521"/>
                  </a:lnTo>
                  <a:lnTo>
                    <a:pt x="4" y="515"/>
                  </a:lnTo>
                  <a:lnTo>
                    <a:pt x="1" y="510"/>
                  </a:lnTo>
                  <a:lnTo>
                    <a:pt x="0" y="504"/>
                  </a:lnTo>
                  <a:lnTo>
                    <a:pt x="0" y="497"/>
                  </a:lnTo>
                  <a:lnTo>
                    <a:pt x="3" y="491"/>
                  </a:lnTo>
                  <a:lnTo>
                    <a:pt x="5" y="485"/>
                  </a:lnTo>
                  <a:lnTo>
                    <a:pt x="8" y="479"/>
                  </a:lnTo>
                  <a:lnTo>
                    <a:pt x="13" y="474"/>
                  </a:lnTo>
                  <a:lnTo>
                    <a:pt x="150" y="363"/>
                  </a:lnTo>
                  <a:lnTo>
                    <a:pt x="150" y="34"/>
                  </a:lnTo>
                  <a:lnTo>
                    <a:pt x="150" y="34"/>
                  </a:lnTo>
                  <a:lnTo>
                    <a:pt x="151" y="27"/>
                  </a:lnTo>
                  <a:lnTo>
                    <a:pt x="152" y="21"/>
                  </a:lnTo>
                  <a:lnTo>
                    <a:pt x="156" y="15"/>
                  </a:lnTo>
                  <a:lnTo>
                    <a:pt x="160" y="10"/>
                  </a:lnTo>
                  <a:lnTo>
                    <a:pt x="165" y="6"/>
                  </a:lnTo>
                  <a:lnTo>
                    <a:pt x="170" y="3"/>
                  </a:lnTo>
                  <a:lnTo>
                    <a:pt x="177" y="1"/>
                  </a:lnTo>
                  <a:lnTo>
                    <a:pt x="183" y="0"/>
                  </a:lnTo>
                  <a:lnTo>
                    <a:pt x="183" y="0"/>
                  </a:lnTo>
                  <a:lnTo>
                    <a:pt x="190" y="1"/>
                  </a:lnTo>
                  <a:lnTo>
                    <a:pt x="197" y="3"/>
                  </a:lnTo>
                  <a:lnTo>
                    <a:pt x="202" y="6"/>
                  </a:lnTo>
                  <a:lnTo>
                    <a:pt x="208" y="10"/>
                  </a:lnTo>
                  <a:lnTo>
                    <a:pt x="211" y="15"/>
                  </a:lnTo>
                  <a:lnTo>
                    <a:pt x="215" y="21"/>
                  </a:lnTo>
                  <a:lnTo>
                    <a:pt x="216" y="27"/>
                  </a:lnTo>
                  <a:lnTo>
                    <a:pt x="217" y="34"/>
                  </a:lnTo>
                  <a:lnTo>
                    <a:pt x="217" y="379"/>
                  </a:lnTo>
                  <a:lnTo>
                    <a:pt x="217" y="379"/>
                  </a:lnTo>
                  <a:lnTo>
                    <a:pt x="216" y="387"/>
                  </a:lnTo>
                  <a:lnTo>
                    <a:pt x="214" y="393"/>
                  </a:lnTo>
                  <a:lnTo>
                    <a:pt x="210" y="400"/>
                  </a:lnTo>
                  <a:lnTo>
                    <a:pt x="204" y="404"/>
                  </a:lnTo>
                  <a:lnTo>
                    <a:pt x="56" y="526"/>
                  </a:lnTo>
                  <a:lnTo>
                    <a:pt x="56" y="526"/>
                  </a:lnTo>
                  <a:lnTo>
                    <a:pt x="50" y="530"/>
                  </a:lnTo>
                  <a:lnTo>
                    <a:pt x="45" y="532"/>
                  </a:lnTo>
                  <a:lnTo>
                    <a:pt x="39" y="533"/>
                  </a:lnTo>
                  <a:lnTo>
                    <a:pt x="34" y="533"/>
                  </a:lnTo>
                  <a:lnTo>
                    <a:pt x="34" y="533"/>
                  </a:lnTo>
                  <a:close/>
                </a:path>
              </a:pathLst>
            </a:custGeom>
            <a:grpFill/>
            <a:ln>
              <a:noFill/>
            </a:ln>
          </p:spPr>
          <p:txBody>
            <a:bodyPr anchor="ctr"/>
            <a:lstStyle/>
            <a:p>
              <a:pPr algn="ctr"/>
              <a:endParaRPr>
                <a:cs typeface="+mn-ea"/>
                <a:sym typeface="+mn-lt"/>
              </a:endParaRPr>
            </a:p>
          </p:txBody>
        </p:sp>
        <p:sp>
          <p:nvSpPr>
            <p:cNvPr id="14" name="任意多边形: 形状 13"/>
            <p:cNvSpPr/>
            <p:nvPr/>
          </p:nvSpPr>
          <p:spPr bwMode="auto">
            <a:xfrm>
              <a:off x="5093354" y="4136884"/>
              <a:ext cx="410901" cy="722764"/>
            </a:xfrm>
            <a:custGeom>
              <a:avLst/>
              <a:gdLst>
                <a:gd name="T0" fmla="*/ 173 w 195"/>
                <a:gd name="T1" fmla="*/ 343 h 343"/>
                <a:gd name="T2" fmla="*/ 173 w 195"/>
                <a:gd name="T3" fmla="*/ 343 h 343"/>
                <a:gd name="T4" fmla="*/ 165 w 195"/>
                <a:gd name="T5" fmla="*/ 342 h 343"/>
                <a:gd name="T6" fmla="*/ 158 w 195"/>
                <a:gd name="T7" fmla="*/ 338 h 343"/>
                <a:gd name="T8" fmla="*/ 8 w 195"/>
                <a:gd name="T9" fmla="*/ 217 h 343"/>
                <a:gd name="T10" fmla="*/ 8 w 195"/>
                <a:gd name="T11" fmla="*/ 217 h 343"/>
                <a:gd name="T12" fmla="*/ 5 w 195"/>
                <a:gd name="T13" fmla="*/ 213 h 343"/>
                <a:gd name="T14" fmla="*/ 3 w 195"/>
                <a:gd name="T15" fmla="*/ 210 h 343"/>
                <a:gd name="T16" fmla="*/ 1 w 195"/>
                <a:gd name="T17" fmla="*/ 205 h 343"/>
                <a:gd name="T18" fmla="*/ 0 w 195"/>
                <a:gd name="T19" fmla="*/ 199 h 343"/>
                <a:gd name="T20" fmla="*/ 0 w 195"/>
                <a:gd name="T21" fmla="*/ 22 h 343"/>
                <a:gd name="T22" fmla="*/ 0 w 195"/>
                <a:gd name="T23" fmla="*/ 22 h 343"/>
                <a:gd name="T24" fmla="*/ 0 w 195"/>
                <a:gd name="T25" fmla="*/ 17 h 343"/>
                <a:gd name="T26" fmla="*/ 3 w 195"/>
                <a:gd name="T27" fmla="*/ 13 h 343"/>
                <a:gd name="T28" fmla="*/ 4 w 195"/>
                <a:gd name="T29" fmla="*/ 9 h 343"/>
                <a:gd name="T30" fmla="*/ 7 w 195"/>
                <a:gd name="T31" fmla="*/ 6 h 343"/>
                <a:gd name="T32" fmla="*/ 10 w 195"/>
                <a:gd name="T33" fmla="*/ 3 h 343"/>
                <a:gd name="T34" fmla="*/ 14 w 195"/>
                <a:gd name="T35" fmla="*/ 1 h 343"/>
                <a:gd name="T36" fmla="*/ 18 w 195"/>
                <a:gd name="T37" fmla="*/ 0 h 343"/>
                <a:gd name="T38" fmla="*/ 23 w 195"/>
                <a:gd name="T39" fmla="*/ 0 h 343"/>
                <a:gd name="T40" fmla="*/ 23 w 195"/>
                <a:gd name="T41" fmla="*/ 0 h 343"/>
                <a:gd name="T42" fmla="*/ 27 w 195"/>
                <a:gd name="T43" fmla="*/ 0 h 343"/>
                <a:gd name="T44" fmla="*/ 31 w 195"/>
                <a:gd name="T45" fmla="*/ 1 h 343"/>
                <a:gd name="T46" fmla="*/ 36 w 195"/>
                <a:gd name="T47" fmla="*/ 3 h 343"/>
                <a:gd name="T48" fmla="*/ 38 w 195"/>
                <a:gd name="T49" fmla="*/ 6 h 343"/>
                <a:gd name="T50" fmla="*/ 42 w 195"/>
                <a:gd name="T51" fmla="*/ 9 h 343"/>
                <a:gd name="T52" fmla="*/ 43 w 195"/>
                <a:gd name="T53" fmla="*/ 13 h 343"/>
                <a:gd name="T54" fmla="*/ 45 w 195"/>
                <a:gd name="T55" fmla="*/ 17 h 343"/>
                <a:gd name="T56" fmla="*/ 45 w 195"/>
                <a:gd name="T57" fmla="*/ 22 h 343"/>
                <a:gd name="T58" fmla="*/ 45 w 195"/>
                <a:gd name="T59" fmla="*/ 189 h 343"/>
                <a:gd name="T60" fmla="*/ 187 w 195"/>
                <a:gd name="T61" fmla="*/ 304 h 343"/>
                <a:gd name="T62" fmla="*/ 187 w 195"/>
                <a:gd name="T63" fmla="*/ 304 h 343"/>
                <a:gd name="T64" fmla="*/ 189 w 195"/>
                <a:gd name="T65" fmla="*/ 307 h 343"/>
                <a:gd name="T66" fmla="*/ 193 w 195"/>
                <a:gd name="T67" fmla="*/ 310 h 343"/>
                <a:gd name="T68" fmla="*/ 194 w 195"/>
                <a:gd name="T69" fmla="*/ 315 h 343"/>
                <a:gd name="T70" fmla="*/ 195 w 195"/>
                <a:gd name="T71" fmla="*/ 318 h 343"/>
                <a:gd name="T72" fmla="*/ 195 w 195"/>
                <a:gd name="T73" fmla="*/ 323 h 343"/>
                <a:gd name="T74" fmla="*/ 194 w 195"/>
                <a:gd name="T75" fmla="*/ 327 h 343"/>
                <a:gd name="T76" fmla="*/ 193 w 195"/>
                <a:gd name="T77" fmla="*/ 331 h 343"/>
                <a:gd name="T78" fmla="*/ 190 w 195"/>
                <a:gd name="T79" fmla="*/ 335 h 343"/>
                <a:gd name="T80" fmla="*/ 190 w 195"/>
                <a:gd name="T81" fmla="*/ 335 h 343"/>
                <a:gd name="T82" fmla="*/ 185 w 195"/>
                <a:gd name="T83" fmla="*/ 338 h 343"/>
                <a:gd name="T84" fmla="*/ 182 w 195"/>
                <a:gd name="T85" fmla="*/ 341 h 343"/>
                <a:gd name="T86" fmla="*/ 177 w 195"/>
                <a:gd name="T87" fmla="*/ 343 h 343"/>
                <a:gd name="T88" fmla="*/ 173 w 195"/>
                <a:gd name="T89" fmla="*/ 343 h 343"/>
                <a:gd name="T90" fmla="*/ 173 w 195"/>
                <a:gd name="T91" fmla="*/ 34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5" h="343">
                  <a:moveTo>
                    <a:pt x="173" y="343"/>
                  </a:moveTo>
                  <a:lnTo>
                    <a:pt x="173" y="343"/>
                  </a:lnTo>
                  <a:lnTo>
                    <a:pt x="165" y="342"/>
                  </a:lnTo>
                  <a:lnTo>
                    <a:pt x="158" y="338"/>
                  </a:lnTo>
                  <a:lnTo>
                    <a:pt x="8" y="217"/>
                  </a:lnTo>
                  <a:lnTo>
                    <a:pt x="8" y="217"/>
                  </a:lnTo>
                  <a:lnTo>
                    <a:pt x="5" y="213"/>
                  </a:lnTo>
                  <a:lnTo>
                    <a:pt x="3" y="210"/>
                  </a:lnTo>
                  <a:lnTo>
                    <a:pt x="1" y="205"/>
                  </a:lnTo>
                  <a:lnTo>
                    <a:pt x="0" y="199"/>
                  </a:lnTo>
                  <a:lnTo>
                    <a:pt x="0" y="22"/>
                  </a:lnTo>
                  <a:lnTo>
                    <a:pt x="0" y="22"/>
                  </a:lnTo>
                  <a:lnTo>
                    <a:pt x="0" y="17"/>
                  </a:lnTo>
                  <a:lnTo>
                    <a:pt x="3" y="13"/>
                  </a:lnTo>
                  <a:lnTo>
                    <a:pt x="4" y="9"/>
                  </a:lnTo>
                  <a:lnTo>
                    <a:pt x="7" y="6"/>
                  </a:lnTo>
                  <a:lnTo>
                    <a:pt x="10" y="3"/>
                  </a:lnTo>
                  <a:lnTo>
                    <a:pt x="14" y="1"/>
                  </a:lnTo>
                  <a:lnTo>
                    <a:pt x="18" y="0"/>
                  </a:lnTo>
                  <a:lnTo>
                    <a:pt x="23" y="0"/>
                  </a:lnTo>
                  <a:lnTo>
                    <a:pt x="23" y="0"/>
                  </a:lnTo>
                  <a:lnTo>
                    <a:pt x="27" y="0"/>
                  </a:lnTo>
                  <a:lnTo>
                    <a:pt x="31" y="1"/>
                  </a:lnTo>
                  <a:lnTo>
                    <a:pt x="36" y="3"/>
                  </a:lnTo>
                  <a:lnTo>
                    <a:pt x="38" y="6"/>
                  </a:lnTo>
                  <a:lnTo>
                    <a:pt x="42" y="9"/>
                  </a:lnTo>
                  <a:lnTo>
                    <a:pt x="43" y="13"/>
                  </a:lnTo>
                  <a:lnTo>
                    <a:pt x="45" y="17"/>
                  </a:lnTo>
                  <a:lnTo>
                    <a:pt x="45" y="22"/>
                  </a:lnTo>
                  <a:lnTo>
                    <a:pt x="45" y="189"/>
                  </a:lnTo>
                  <a:lnTo>
                    <a:pt x="187" y="304"/>
                  </a:lnTo>
                  <a:lnTo>
                    <a:pt x="187" y="304"/>
                  </a:lnTo>
                  <a:lnTo>
                    <a:pt x="189" y="307"/>
                  </a:lnTo>
                  <a:lnTo>
                    <a:pt x="193" y="310"/>
                  </a:lnTo>
                  <a:lnTo>
                    <a:pt x="194" y="315"/>
                  </a:lnTo>
                  <a:lnTo>
                    <a:pt x="195" y="318"/>
                  </a:lnTo>
                  <a:lnTo>
                    <a:pt x="195" y="323"/>
                  </a:lnTo>
                  <a:lnTo>
                    <a:pt x="194" y="327"/>
                  </a:lnTo>
                  <a:lnTo>
                    <a:pt x="193" y="331"/>
                  </a:lnTo>
                  <a:lnTo>
                    <a:pt x="190" y="335"/>
                  </a:lnTo>
                  <a:lnTo>
                    <a:pt x="190" y="335"/>
                  </a:lnTo>
                  <a:lnTo>
                    <a:pt x="185" y="338"/>
                  </a:lnTo>
                  <a:lnTo>
                    <a:pt x="182" y="341"/>
                  </a:lnTo>
                  <a:lnTo>
                    <a:pt x="177" y="343"/>
                  </a:lnTo>
                  <a:lnTo>
                    <a:pt x="173" y="343"/>
                  </a:lnTo>
                  <a:lnTo>
                    <a:pt x="173" y="343"/>
                  </a:lnTo>
                  <a:close/>
                </a:path>
              </a:pathLst>
            </a:custGeom>
            <a:grpFill/>
            <a:ln>
              <a:noFill/>
            </a:ln>
          </p:spPr>
          <p:txBody>
            <a:bodyPr anchor="ctr"/>
            <a:lstStyle/>
            <a:p>
              <a:pPr algn="ctr"/>
              <a:endParaRPr>
                <a:cs typeface="+mn-ea"/>
                <a:sym typeface="+mn-lt"/>
              </a:endParaRPr>
            </a:p>
          </p:txBody>
        </p:sp>
        <p:sp>
          <p:nvSpPr>
            <p:cNvPr id="15" name="任意多边形: 形状 14"/>
            <p:cNvSpPr/>
            <p:nvPr/>
          </p:nvSpPr>
          <p:spPr bwMode="auto">
            <a:xfrm>
              <a:off x="6550933" y="4064882"/>
              <a:ext cx="735408" cy="939803"/>
            </a:xfrm>
            <a:custGeom>
              <a:avLst/>
              <a:gdLst>
                <a:gd name="T0" fmla="*/ 22 w 349"/>
                <a:gd name="T1" fmla="*/ 446 h 446"/>
                <a:gd name="T2" fmla="*/ 22 w 349"/>
                <a:gd name="T3" fmla="*/ 446 h 446"/>
                <a:gd name="T4" fmla="*/ 18 w 349"/>
                <a:gd name="T5" fmla="*/ 445 h 446"/>
                <a:gd name="T6" fmla="*/ 13 w 349"/>
                <a:gd name="T7" fmla="*/ 443 h 446"/>
                <a:gd name="T8" fmla="*/ 8 w 349"/>
                <a:gd name="T9" fmla="*/ 441 h 446"/>
                <a:gd name="T10" fmla="*/ 5 w 349"/>
                <a:gd name="T11" fmla="*/ 438 h 446"/>
                <a:gd name="T12" fmla="*/ 5 w 349"/>
                <a:gd name="T13" fmla="*/ 438 h 446"/>
                <a:gd name="T14" fmla="*/ 2 w 349"/>
                <a:gd name="T15" fmla="*/ 433 h 446"/>
                <a:gd name="T16" fmla="*/ 1 w 349"/>
                <a:gd name="T17" fmla="*/ 429 h 446"/>
                <a:gd name="T18" fmla="*/ 0 w 349"/>
                <a:gd name="T19" fmla="*/ 425 h 446"/>
                <a:gd name="T20" fmla="*/ 0 w 349"/>
                <a:gd name="T21" fmla="*/ 421 h 446"/>
                <a:gd name="T22" fmla="*/ 1 w 349"/>
                <a:gd name="T23" fmla="*/ 416 h 446"/>
                <a:gd name="T24" fmla="*/ 2 w 349"/>
                <a:gd name="T25" fmla="*/ 413 h 446"/>
                <a:gd name="T26" fmla="*/ 5 w 349"/>
                <a:gd name="T27" fmla="*/ 409 h 446"/>
                <a:gd name="T28" fmla="*/ 8 w 349"/>
                <a:gd name="T29" fmla="*/ 406 h 446"/>
                <a:gd name="T30" fmla="*/ 204 w 349"/>
                <a:gd name="T31" fmla="*/ 246 h 446"/>
                <a:gd name="T32" fmla="*/ 204 w 349"/>
                <a:gd name="T33" fmla="*/ 100 h 446"/>
                <a:gd name="T34" fmla="*/ 204 w 349"/>
                <a:gd name="T35" fmla="*/ 100 h 446"/>
                <a:gd name="T36" fmla="*/ 204 w 349"/>
                <a:gd name="T37" fmla="*/ 95 h 446"/>
                <a:gd name="T38" fmla="*/ 207 w 349"/>
                <a:gd name="T39" fmla="*/ 91 h 446"/>
                <a:gd name="T40" fmla="*/ 209 w 349"/>
                <a:gd name="T41" fmla="*/ 86 h 446"/>
                <a:gd name="T42" fmla="*/ 212 w 349"/>
                <a:gd name="T43" fmla="*/ 82 h 446"/>
                <a:gd name="T44" fmla="*/ 314 w 349"/>
                <a:gd name="T45" fmla="*/ 4 h 446"/>
                <a:gd name="T46" fmla="*/ 314 w 349"/>
                <a:gd name="T47" fmla="*/ 4 h 446"/>
                <a:gd name="T48" fmla="*/ 317 w 349"/>
                <a:gd name="T49" fmla="*/ 2 h 446"/>
                <a:gd name="T50" fmla="*/ 322 w 349"/>
                <a:gd name="T51" fmla="*/ 0 h 446"/>
                <a:gd name="T52" fmla="*/ 326 w 349"/>
                <a:gd name="T53" fmla="*/ 0 h 446"/>
                <a:gd name="T54" fmla="*/ 330 w 349"/>
                <a:gd name="T55" fmla="*/ 0 h 446"/>
                <a:gd name="T56" fmla="*/ 334 w 349"/>
                <a:gd name="T57" fmla="*/ 1 h 446"/>
                <a:gd name="T58" fmla="*/ 339 w 349"/>
                <a:gd name="T59" fmla="*/ 2 h 446"/>
                <a:gd name="T60" fmla="*/ 342 w 349"/>
                <a:gd name="T61" fmla="*/ 4 h 446"/>
                <a:gd name="T62" fmla="*/ 345 w 349"/>
                <a:gd name="T63" fmla="*/ 8 h 446"/>
                <a:gd name="T64" fmla="*/ 345 w 349"/>
                <a:gd name="T65" fmla="*/ 8 h 446"/>
                <a:gd name="T66" fmla="*/ 348 w 349"/>
                <a:gd name="T67" fmla="*/ 12 h 446"/>
                <a:gd name="T68" fmla="*/ 349 w 349"/>
                <a:gd name="T69" fmla="*/ 16 h 446"/>
                <a:gd name="T70" fmla="*/ 349 w 349"/>
                <a:gd name="T71" fmla="*/ 21 h 446"/>
                <a:gd name="T72" fmla="*/ 349 w 349"/>
                <a:gd name="T73" fmla="*/ 25 h 446"/>
                <a:gd name="T74" fmla="*/ 348 w 349"/>
                <a:gd name="T75" fmla="*/ 29 h 446"/>
                <a:gd name="T76" fmla="*/ 347 w 349"/>
                <a:gd name="T77" fmla="*/ 33 h 446"/>
                <a:gd name="T78" fmla="*/ 345 w 349"/>
                <a:gd name="T79" fmla="*/ 36 h 446"/>
                <a:gd name="T80" fmla="*/ 341 w 349"/>
                <a:gd name="T81" fmla="*/ 40 h 446"/>
                <a:gd name="T82" fmla="*/ 249 w 349"/>
                <a:gd name="T83" fmla="*/ 111 h 446"/>
                <a:gd name="T84" fmla="*/ 249 w 349"/>
                <a:gd name="T85" fmla="*/ 257 h 446"/>
                <a:gd name="T86" fmla="*/ 249 w 349"/>
                <a:gd name="T87" fmla="*/ 257 h 446"/>
                <a:gd name="T88" fmla="*/ 248 w 349"/>
                <a:gd name="T89" fmla="*/ 262 h 446"/>
                <a:gd name="T90" fmla="*/ 247 w 349"/>
                <a:gd name="T91" fmla="*/ 266 h 446"/>
                <a:gd name="T92" fmla="*/ 244 w 349"/>
                <a:gd name="T93" fmla="*/ 270 h 446"/>
                <a:gd name="T94" fmla="*/ 241 w 349"/>
                <a:gd name="T95" fmla="*/ 274 h 446"/>
                <a:gd name="T96" fmla="*/ 37 w 349"/>
                <a:gd name="T97" fmla="*/ 440 h 446"/>
                <a:gd name="T98" fmla="*/ 37 w 349"/>
                <a:gd name="T99" fmla="*/ 440 h 446"/>
                <a:gd name="T100" fmla="*/ 30 w 349"/>
                <a:gd name="T101" fmla="*/ 443 h 446"/>
                <a:gd name="T102" fmla="*/ 22 w 349"/>
                <a:gd name="T103" fmla="*/ 446 h 446"/>
                <a:gd name="T104" fmla="*/ 22 w 349"/>
                <a:gd name="T10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9" h="446">
                  <a:moveTo>
                    <a:pt x="22" y="446"/>
                  </a:moveTo>
                  <a:lnTo>
                    <a:pt x="22" y="446"/>
                  </a:lnTo>
                  <a:lnTo>
                    <a:pt x="18" y="445"/>
                  </a:lnTo>
                  <a:lnTo>
                    <a:pt x="13" y="443"/>
                  </a:lnTo>
                  <a:lnTo>
                    <a:pt x="8" y="441"/>
                  </a:lnTo>
                  <a:lnTo>
                    <a:pt x="5" y="438"/>
                  </a:lnTo>
                  <a:lnTo>
                    <a:pt x="5" y="438"/>
                  </a:lnTo>
                  <a:lnTo>
                    <a:pt x="2" y="433"/>
                  </a:lnTo>
                  <a:lnTo>
                    <a:pt x="1" y="429"/>
                  </a:lnTo>
                  <a:lnTo>
                    <a:pt x="0" y="425"/>
                  </a:lnTo>
                  <a:lnTo>
                    <a:pt x="0" y="421"/>
                  </a:lnTo>
                  <a:lnTo>
                    <a:pt x="1" y="416"/>
                  </a:lnTo>
                  <a:lnTo>
                    <a:pt x="2" y="413"/>
                  </a:lnTo>
                  <a:lnTo>
                    <a:pt x="5" y="409"/>
                  </a:lnTo>
                  <a:lnTo>
                    <a:pt x="8" y="406"/>
                  </a:lnTo>
                  <a:lnTo>
                    <a:pt x="204" y="246"/>
                  </a:lnTo>
                  <a:lnTo>
                    <a:pt x="204" y="100"/>
                  </a:lnTo>
                  <a:lnTo>
                    <a:pt x="204" y="100"/>
                  </a:lnTo>
                  <a:lnTo>
                    <a:pt x="204" y="95"/>
                  </a:lnTo>
                  <a:lnTo>
                    <a:pt x="207" y="91"/>
                  </a:lnTo>
                  <a:lnTo>
                    <a:pt x="209" y="86"/>
                  </a:lnTo>
                  <a:lnTo>
                    <a:pt x="212" y="82"/>
                  </a:lnTo>
                  <a:lnTo>
                    <a:pt x="314" y="4"/>
                  </a:lnTo>
                  <a:lnTo>
                    <a:pt x="314" y="4"/>
                  </a:lnTo>
                  <a:lnTo>
                    <a:pt x="317" y="2"/>
                  </a:lnTo>
                  <a:lnTo>
                    <a:pt x="322" y="0"/>
                  </a:lnTo>
                  <a:lnTo>
                    <a:pt x="326" y="0"/>
                  </a:lnTo>
                  <a:lnTo>
                    <a:pt x="330" y="0"/>
                  </a:lnTo>
                  <a:lnTo>
                    <a:pt x="334" y="1"/>
                  </a:lnTo>
                  <a:lnTo>
                    <a:pt x="339" y="2"/>
                  </a:lnTo>
                  <a:lnTo>
                    <a:pt x="342" y="4"/>
                  </a:lnTo>
                  <a:lnTo>
                    <a:pt x="345" y="8"/>
                  </a:lnTo>
                  <a:lnTo>
                    <a:pt x="345" y="8"/>
                  </a:lnTo>
                  <a:lnTo>
                    <a:pt x="348" y="12"/>
                  </a:lnTo>
                  <a:lnTo>
                    <a:pt x="349" y="16"/>
                  </a:lnTo>
                  <a:lnTo>
                    <a:pt x="349" y="21"/>
                  </a:lnTo>
                  <a:lnTo>
                    <a:pt x="349" y="25"/>
                  </a:lnTo>
                  <a:lnTo>
                    <a:pt x="348" y="29"/>
                  </a:lnTo>
                  <a:lnTo>
                    <a:pt x="347" y="33"/>
                  </a:lnTo>
                  <a:lnTo>
                    <a:pt x="345" y="36"/>
                  </a:lnTo>
                  <a:lnTo>
                    <a:pt x="341" y="40"/>
                  </a:lnTo>
                  <a:lnTo>
                    <a:pt x="249" y="111"/>
                  </a:lnTo>
                  <a:lnTo>
                    <a:pt x="249" y="257"/>
                  </a:lnTo>
                  <a:lnTo>
                    <a:pt x="249" y="257"/>
                  </a:lnTo>
                  <a:lnTo>
                    <a:pt x="248" y="262"/>
                  </a:lnTo>
                  <a:lnTo>
                    <a:pt x="247" y="266"/>
                  </a:lnTo>
                  <a:lnTo>
                    <a:pt x="244" y="270"/>
                  </a:lnTo>
                  <a:lnTo>
                    <a:pt x="241" y="274"/>
                  </a:lnTo>
                  <a:lnTo>
                    <a:pt x="37" y="440"/>
                  </a:lnTo>
                  <a:lnTo>
                    <a:pt x="37" y="440"/>
                  </a:lnTo>
                  <a:lnTo>
                    <a:pt x="30" y="443"/>
                  </a:lnTo>
                  <a:lnTo>
                    <a:pt x="22" y="446"/>
                  </a:lnTo>
                  <a:lnTo>
                    <a:pt x="22" y="446"/>
                  </a:lnTo>
                  <a:close/>
                </a:path>
              </a:pathLst>
            </a:custGeom>
            <a:grpFill/>
            <a:ln>
              <a:noFill/>
            </a:ln>
          </p:spPr>
          <p:txBody>
            <a:bodyPr anchor="ctr"/>
            <a:lstStyle/>
            <a:p>
              <a:pPr algn="ctr"/>
              <a:endParaRPr>
                <a:cs typeface="+mn-ea"/>
                <a:sym typeface="+mn-lt"/>
              </a:endParaRPr>
            </a:p>
          </p:txBody>
        </p:sp>
        <p:sp>
          <p:nvSpPr>
            <p:cNvPr id="17" name="任意多边形: 形状 16"/>
            <p:cNvSpPr/>
            <p:nvPr/>
          </p:nvSpPr>
          <p:spPr bwMode="auto">
            <a:xfrm>
              <a:off x="5250288" y="2821623"/>
              <a:ext cx="573154" cy="1089414"/>
            </a:xfrm>
            <a:custGeom>
              <a:avLst/>
              <a:gdLst>
                <a:gd name="T0" fmla="*/ 249 w 272"/>
                <a:gd name="T1" fmla="*/ 517 h 517"/>
                <a:gd name="T2" fmla="*/ 249 w 272"/>
                <a:gd name="T3" fmla="*/ 517 h 517"/>
                <a:gd name="T4" fmla="*/ 242 w 272"/>
                <a:gd name="T5" fmla="*/ 516 h 517"/>
                <a:gd name="T6" fmla="*/ 236 w 272"/>
                <a:gd name="T7" fmla="*/ 514 h 517"/>
                <a:gd name="T8" fmla="*/ 111 w 272"/>
                <a:gd name="T9" fmla="*/ 428 h 517"/>
                <a:gd name="T10" fmla="*/ 111 w 272"/>
                <a:gd name="T11" fmla="*/ 428 h 517"/>
                <a:gd name="T12" fmla="*/ 108 w 272"/>
                <a:gd name="T13" fmla="*/ 424 h 517"/>
                <a:gd name="T14" fmla="*/ 104 w 272"/>
                <a:gd name="T15" fmla="*/ 419 h 517"/>
                <a:gd name="T16" fmla="*/ 103 w 272"/>
                <a:gd name="T17" fmla="*/ 415 h 517"/>
                <a:gd name="T18" fmla="*/ 102 w 272"/>
                <a:gd name="T19" fmla="*/ 409 h 517"/>
                <a:gd name="T20" fmla="*/ 102 w 272"/>
                <a:gd name="T21" fmla="*/ 112 h 517"/>
                <a:gd name="T22" fmla="*/ 10 w 272"/>
                <a:gd name="T23" fmla="*/ 40 h 517"/>
                <a:gd name="T24" fmla="*/ 10 w 272"/>
                <a:gd name="T25" fmla="*/ 40 h 517"/>
                <a:gd name="T26" fmla="*/ 6 w 272"/>
                <a:gd name="T27" fmla="*/ 37 h 517"/>
                <a:gd name="T28" fmla="*/ 4 w 272"/>
                <a:gd name="T29" fmla="*/ 33 h 517"/>
                <a:gd name="T30" fmla="*/ 2 w 272"/>
                <a:gd name="T31" fmla="*/ 30 h 517"/>
                <a:gd name="T32" fmla="*/ 0 w 272"/>
                <a:gd name="T33" fmla="*/ 25 h 517"/>
                <a:gd name="T34" fmla="*/ 0 w 272"/>
                <a:gd name="T35" fmla="*/ 22 h 517"/>
                <a:gd name="T36" fmla="*/ 2 w 272"/>
                <a:gd name="T37" fmla="*/ 17 h 517"/>
                <a:gd name="T38" fmla="*/ 3 w 272"/>
                <a:gd name="T39" fmla="*/ 13 h 517"/>
                <a:gd name="T40" fmla="*/ 5 w 272"/>
                <a:gd name="T41" fmla="*/ 9 h 517"/>
                <a:gd name="T42" fmla="*/ 5 w 272"/>
                <a:gd name="T43" fmla="*/ 9 h 517"/>
                <a:gd name="T44" fmla="*/ 9 w 272"/>
                <a:gd name="T45" fmla="*/ 6 h 517"/>
                <a:gd name="T46" fmla="*/ 12 w 272"/>
                <a:gd name="T47" fmla="*/ 3 h 517"/>
                <a:gd name="T48" fmla="*/ 16 w 272"/>
                <a:gd name="T49" fmla="*/ 2 h 517"/>
                <a:gd name="T50" fmla="*/ 20 w 272"/>
                <a:gd name="T51" fmla="*/ 0 h 517"/>
                <a:gd name="T52" fmla="*/ 25 w 272"/>
                <a:gd name="T53" fmla="*/ 0 h 517"/>
                <a:gd name="T54" fmla="*/ 29 w 272"/>
                <a:gd name="T55" fmla="*/ 2 h 517"/>
                <a:gd name="T56" fmla="*/ 33 w 272"/>
                <a:gd name="T57" fmla="*/ 3 h 517"/>
                <a:gd name="T58" fmla="*/ 37 w 272"/>
                <a:gd name="T59" fmla="*/ 5 h 517"/>
                <a:gd name="T60" fmla="*/ 138 w 272"/>
                <a:gd name="T61" fmla="*/ 83 h 517"/>
                <a:gd name="T62" fmla="*/ 138 w 272"/>
                <a:gd name="T63" fmla="*/ 83 h 517"/>
                <a:gd name="T64" fmla="*/ 142 w 272"/>
                <a:gd name="T65" fmla="*/ 87 h 517"/>
                <a:gd name="T66" fmla="*/ 144 w 272"/>
                <a:gd name="T67" fmla="*/ 91 h 517"/>
                <a:gd name="T68" fmla="*/ 146 w 272"/>
                <a:gd name="T69" fmla="*/ 96 h 517"/>
                <a:gd name="T70" fmla="*/ 147 w 272"/>
                <a:gd name="T71" fmla="*/ 101 h 517"/>
                <a:gd name="T72" fmla="*/ 147 w 272"/>
                <a:gd name="T73" fmla="*/ 397 h 517"/>
                <a:gd name="T74" fmla="*/ 261 w 272"/>
                <a:gd name="T75" fmla="*/ 477 h 517"/>
                <a:gd name="T76" fmla="*/ 261 w 272"/>
                <a:gd name="T77" fmla="*/ 477 h 517"/>
                <a:gd name="T78" fmla="*/ 265 w 272"/>
                <a:gd name="T79" fmla="*/ 480 h 517"/>
                <a:gd name="T80" fmla="*/ 268 w 272"/>
                <a:gd name="T81" fmla="*/ 483 h 517"/>
                <a:gd name="T82" fmla="*/ 269 w 272"/>
                <a:gd name="T83" fmla="*/ 487 h 517"/>
                <a:gd name="T84" fmla="*/ 271 w 272"/>
                <a:gd name="T85" fmla="*/ 491 h 517"/>
                <a:gd name="T86" fmla="*/ 272 w 272"/>
                <a:gd name="T87" fmla="*/ 495 h 517"/>
                <a:gd name="T88" fmla="*/ 271 w 272"/>
                <a:gd name="T89" fmla="*/ 500 h 517"/>
                <a:gd name="T90" fmla="*/ 269 w 272"/>
                <a:gd name="T91" fmla="*/ 504 h 517"/>
                <a:gd name="T92" fmla="*/ 267 w 272"/>
                <a:gd name="T93" fmla="*/ 508 h 517"/>
                <a:gd name="T94" fmla="*/ 267 w 272"/>
                <a:gd name="T95" fmla="*/ 508 h 517"/>
                <a:gd name="T96" fmla="*/ 264 w 272"/>
                <a:gd name="T97" fmla="*/ 513 h 517"/>
                <a:gd name="T98" fmla="*/ 259 w 272"/>
                <a:gd name="T99" fmla="*/ 515 h 517"/>
                <a:gd name="T100" fmla="*/ 254 w 272"/>
                <a:gd name="T101" fmla="*/ 517 h 517"/>
                <a:gd name="T102" fmla="*/ 249 w 272"/>
                <a:gd name="T103" fmla="*/ 517 h 517"/>
                <a:gd name="T104" fmla="*/ 249 w 272"/>
                <a:gd name="T105"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2" h="517">
                  <a:moveTo>
                    <a:pt x="249" y="517"/>
                  </a:moveTo>
                  <a:lnTo>
                    <a:pt x="249" y="517"/>
                  </a:lnTo>
                  <a:lnTo>
                    <a:pt x="242" y="516"/>
                  </a:lnTo>
                  <a:lnTo>
                    <a:pt x="236" y="514"/>
                  </a:lnTo>
                  <a:lnTo>
                    <a:pt x="111" y="428"/>
                  </a:lnTo>
                  <a:lnTo>
                    <a:pt x="111" y="428"/>
                  </a:lnTo>
                  <a:lnTo>
                    <a:pt x="108" y="424"/>
                  </a:lnTo>
                  <a:lnTo>
                    <a:pt x="104" y="419"/>
                  </a:lnTo>
                  <a:lnTo>
                    <a:pt x="103" y="415"/>
                  </a:lnTo>
                  <a:lnTo>
                    <a:pt x="102" y="409"/>
                  </a:lnTo>
                  <a:lnTo>
                    <a:pt x="102" y="112"/>
                  </a:lnTo>
                  <a:lnTo>
                    <a:pt x="10" y="40"/>
                  </a:lnTo>
                  <a:lnTo>
                    <a:pt x="10" y="40"/>
                  </a:lnTo>
                  <a:lnTo>
                    <a:pt x="6" y="37"/>
                  </a:lnTo>
                  <a:lnTo>
                    <a:pt x="4" y="33"/>
                  </a:lnTo>
                  <a:lnTo>
                    <a:pt x="2" y="30"/>
                  </a:lnTo>
                  <a:lnTo>
                    <a:pt x="0" y="25"/>
                  </a:lnTo>
                  <a:lnTo>
                    <a:pt x="0" y="22"/>
                  </a:lnTo>
                  <a:lnTo>
                    <a:pt x="2" y="17"/>
                  </a:lnTo>
                  <a:lnTo>
                    <a:pt x="3" y="13"/>
                  </a:lnTo>
                  <a:lnTo>
                    <a:pt x="5" y="9"/>
                  </a:lnTo>
                  <a:lnTo>
                    <a:pt x="5" y="9"/>
                  </a:lnTo>
                  <a:lnTo>
                    <a:pt x="9" y="6"/>
                  </a:lnTo>
                  <a:lnTo>
                    <a:pt x="12" y="3"/>
                  </a:lnTo>
                  <a:lnTo>
                    <a:pt x="16" y="2"/>
                  </a:lnTo>
                  <a:lnTo>
                    <a:pt x="20" y="0"/>
                  </a:lnTo>
                  <a:lnTo>
                    <a:pt x="25" y="0"/>
                  </a:lnTo>
                  <a:lnTo>
                    <a:pt x="29" y="2"/>
                  </a:lnTo>
                  <a:lnTo>
                    <a:pt x="33" y="3"/>
                  </a:lnTo>
                  <a:lnTo>
                    <a:pt x="37" y="5"/>
                  </a:lnTo>
                  <a:lnTo>
                    <a:pt x="138" y="83"/>
                  </a:lnTo>
                  <a:lnTo>
                    <a:pt x="138" y="83"/>
                  </a:lnTo>
                  <a:lnTo>
                    <a:pt x="142" y="87"/>
                  </a:lnTo>
                  <a:lnTo>
                    <a:pt x="144" y="91"/>
                  </a:lnTo>
                  <a:lnTo>
                    <a:pt x="146" y="96"/>
                  </a:lnTo>
                  <a:lnTo>
                    <a:pt x="147" y="101"/>
                  </a:lnTo>
                  <a:lnTo>
                    <a:pt x="147" y="397"/>
                  </a:lnTo>
                  <a:lnTo>
                    <a:pt x="261" y="477"/>
                  </a:lnTo>
                  <a:lnTo>
                    <a:pt x="261" y="477"/>
                  </a:lnTo>
                  <a:lnTo>
                    <a:pt x="265" y="480"/>
                  </a:lnTo>
                  <a:lnTo>
                    <a:pt x="268" y="483"/>
                  </a:lnTo>
                  <a:lnTo>
                    <a:pt x="269" y="487"/>
                  </a:lnTo>
                  <a:lnTo>
                    <a:pt x="271" y="491"/>
                  </a:lnTo>
                  <a:lnTo>
                    <a:pt x="272" y="495"/>
                  </a:lnTo>
                  <a:lnTo>
                    <a:pt x="271" y="500"/>
                  </a:lnTo>
                  <a:lnTo>
                    <a:pt x="269" y="504"/>
                  </a:lnTo>
                  <a:lnTo>
                    <a:pt x="267" y="508"/>
                  </a:lnTo>
                  <a:lnTo>
                    <a:pt x="267" y="508"/>
                  </a:lnTo>
                  <a:lnTo>
                    <a:pt x="264" y="513"/>
                  </a:lnTo>
                  <a:lnTo>
                    <a:pt x="259" y="515"/>
                  </a:lnTo>
                  <a:lnTo>
                    <a:pt x="254" y="517"/>
                  </a:lnTo>
                  <a:lnTo>
                    <a:pt x="249" y="517"/>
                  </a:lnTo>
                  <a:lnTo>
                    <a:pt x="249" y="517"/>
                  </a:lnTo>
                  <a:close/>
                </a:path>
              </a:pathLst>
            </a:custGeom>
            <a:grpFill/>
            <a:ln>
              <a:noFill/>
            </a:ln>
          </p:spPr>
          <p:txBody>
            <a:bodyPr anchor="ctr"/>
            <a:lstStyle/>
            <a:p>
              <a:pPr algn="ctr"/>
              <a:endParaRPr>
                <a:cs typeface="+mn-ea"/>
                <a:sym typeface="+mn-lt"/>
              </a:endParaRPr>
            </a:p>
          </p:txBody>
        </p:sp>
        <p:sp>
          <p:nvSpPr>
            <p:cNvPr id="18" name="任意多边形: 形状 17"/>
            <p:cNvSpPr/>
            <p:nvPr/>
          </p:nvSpPr>
          <p:spPr bwMode="auto">
            <a:xfrm>
              <a:off x="6237028" y="4461011"/>
              <a:ext cx="126431" cy="1652222"/>
            </a:xfrm>
            <a:custGeom>
              <a:avLst/>
              <a:gdLst>
                <a:gd name="connsiteX0" fmla="*/ 0 w 126431"/>
                <a:gd name="connsiteY0" fmla="*/ 0 h 1652222"/>
                <a:gd name="connsiteX1" fmla="*/ 25286 w 126431"/>
                <a:gd name="connsiteY1" fmla="*/ 2107 h 1652222"/>
                <a:gd name="connsiteX2" fmla="*/ 50573 w 126431"/>
                <a:gd name="connsiteY2" fmla="*/ 10536 h 1652222"/>
                <a:gd name="connsiteX3" fmla="*/ 71644 w 126431"/>
                <a:gd name="connsiteY3" fmla="*/ 23179 h 1652222"/>
                <a:gd name="connsiteX4" fmla="*/ 88502 w 126431"/>
                <a:gd name="connsiteY4" fmla="*/ 37930 h 1652222"/>
                <a:gd name="connsiteX5" fmla="*/ 107467 w 126431"/>
                <a:gd name="connsiteY5" fmla="*/ 56894 h 1652222"/>
                <a:gd name="connsiteX6" fmla="*/ 115895 w 126431"/>
                <a:gd name="connsiteY6" fmla="*/ 77966 h 1652222"/>
                <a:gd name="connsiteX7" fmla="*/ 124324 w 126431"/>
                <a:gd name="connsiteY7" fmla="*/ 101145 h 1652222"/>
                <a:gd name="connsiteX8" fmla="*/ 126431 w 126431"/>
                <a:gd name="connsiteY8" fmla="*/ 126431 h 1652222"/>
                <a:gd name="connsiteX9" fmla="*/ 126431 w 126431"/>
                <a:gd name="connsiteY9" fmla="*/ 1652222 h 1652222"/>
                <a:gd name="connsiteX10" fmla="*/ 0 w 126431"/>
                <a:gd name="connsiteY10" fmla="*/ 1652222 h 165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1" h="1652222">
                  <a:moveTo>
                    <a:pt x="0" y="0"/>
                  </a:moveTo>
                  <a:lnTo>
                    <a:pt x="25286" y="2107"/>
                  </a:lnTo>
                  <a:lnTo>
                    <a:pt x="50573" y="10536"/>
                  </a:lnTo>
                  <a:lnTo>
                    <a:pt x="71644" y="23179"/>
                  </a:lnTo>
                  <a:lnTo>
                    <a:pt x="88502" y="37930"/>
                  </a:lnTo>
                  <a:lnTo>
                    <a:pt x="107467" y="56894"/>
                  </a:lnTo>
                  <a:lnTo>
                    <a:pt x="115895" y="77966"/>
                  </a:lnTo>
                  <a:lnTo>
                    <a:pt x="124324" y="101145"/>
                  </a:lnTo>
                  <a:lnTo>
                    <a:pt x="126431" y="126431"/>
                  </a:lnTo>
                  <a:lnTo>
                    <a:pt x="126431" y="1652222"/>
                  </a:lnTo>
                  <a:lnTo>
                    <a:pt x="0" y="1652222"/>
                  </a:lnTo>
                  <a:close/>
                </a:path>
              </a:pathLst>
            </a:custGeom>
            <a:grpFill/>
            <a:ln>
              <a:noFill/>
            </a:ln>
          </p:spPr>
          <p:txBody>
            <a:bodyPr anchor="ctr"/>
            <a:lstStyle/>
            <a:p>
              <a:pPr algn="ctr"/>
              <a:endParaRPr>
                <a:cs typeface="+mn-ea"/>
                <a:sym typeface="+mn-lt"/>
              </a:endParaRPr>
            </a:p>
          </p:txBody>
        </p:sp>
        <p:sp>
          <p:nvSpPr>
            <p:cNvPr id="19" name="任意多边形: 形状 18"/>
            <p:cNvSpPr/>
            <p:nvPr/>
          </p:nvSpPr>
          <p:spPr bwMode="auto">
            <a:xfrm>
              <a:off x="6579400" y="4859648"/>
              <a:ext cx="153320" cy="1253585"/>
            </a:xfrm>
            <a:custGeom>
              <a:avLst/>
              <a:gdLst>
                <a:gd name="connsiteX0" fmla="*/ 98489 w 98489"/>
                <a:gd name="connsiteY0" fmla="*/ 0 h 1502610"/>
                <a:gd name="connsiteX1" fmla="*/ 98489 w 98489"/>
                <a:gd name="connsiteY1" fmla="*/ 1502610 h 1502610"/>
                <a:gd name="connsiteX2" fmla="*/ 0 w 98489"/>
                <a:gd name="connsiteY2" fmla="*/ 1502610 h 1502610"/>
                <a:gd name="connsiteX3" fmla="*/ 0 w 98489"/>
                <a:gd name="connsiteY3" fmla="*/ 99716 h 1502610"/>
                <a:gd name="connsiteX4" fmla="*/ 1642 w 98489"/>
                <a:gd name="connsiteY4" fmla="*/ 78808 h 1502610"/>
                <a:gd name="connsiteX5" fmla="*/ 8208 w 98489"/>
                <a:gd name="connsiteY5" fmla="*/ 61116 h 1502610"/>
                <a:gd name="connsiteX6" fmla="*/ 16415 w 98489"/>
                <a:gd name="connsiteY6" fmla="*/ 43425 h 1502610"/>
                <a:gd name="connsiteX7" fmla="*/ 29547 w 98489"/>
                <a:gd name="connsiteY7" fmla="*/ 28950 h 1502610"/>
                <a:gd name="connsiteX8" fmla="*/ 42679 w 98489"/>
                <a:gd name="connsiteY8" fmla="*/ 17692 h 1502610"/>
                <a:gd name="connsiteX9" fmla="*/ 59094 w 98489"/>
                <a:gd name="connsiteY9" fmla="*/ 8042 h 1502610"/>
                <a:gd name="connsiteX10" fmla="*/ 78791 w 98489"/>
                <a:gd name="connsiteY10" fmla="*/ 1609 h 1502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489" h="1502610">
                  <a:moveTo>
                    <a:pt x="98489" y="0"/>
                  </a:moveTo>
                  <a:lnTo>
                    <a:pt x="98489" y="1502610"/>
                  </a:lnTo>
                  <a:lnTo>
                    <a:pt x="0" y="1502610"/>
                  </a:lnTo>
                  <a:lnTo>
                    <a:pt x="0" y="99716"/>
                  </a:lnTo>
                  <a:lnTo>
                    <a:pt x="1642" y="78808"/>
                  </a:lnTo>
                  <a:lnTo>
                    <a:pt x="8208" y="61116"/>
                  </a:lnTo>
                  <a:lnTo>
                    <a:pt x="16415" y="43425"/>
                  </a:lnTo>
                  <a:lnTo>
                    <a:pt x="29547" y="28950"/>
                  </a:lnTo>
                  <a:lnTo>
                    <a:pt x="42679" y="17692"/>
                  </a:lnTo>
                  <a:lnTo>
                    <a:pt x="59094" y="8042"/>
                  </a:lnTo>
                  <a:lnTo>
                    <a:pt x="78791" y="1609"/>
                  </a:lnTo>
                  <a:close/>
                </a:path>
              </a:pathLst>
            </a:custGeom>
            <a:grpFill/>
            <a:ln>
              <a:noFill/>
            </a:ln>
          </p:spPr>
          <p:txBody>
            <a:bodyPr anchor="ctr"/>
            <a:lstStyle/>
            <a:p>
              <a:pPr algn="ctr"/>
              <a:endParaRPr>
                <a:cs typeface="+mn-ea"/>
                <a:sym typeface="+mn-lt"/>
              </a:endParaRPr>
            </a:p>
          </p:txBody>
        </p:sp>
        <p:sp>
          <p:nvSpPr>
            <p:cNvPr id="20" name="任意多边形: 形状 19"/>
            <p:cNvSpPr/>
            <p:nvPr/>
          </p:nvSpPr>
          <p:spPr bwMode="auto">
            <a:xfrm>
              <a:off x="6003035" y="2116771"/>
              <a:ext cx="579477" cy="2454869"/>
            </a:xfrm>
            <a:custGeom>
              <a:avLst/>
              <a:gdLst>
                <a:gd name="T0" fmla="*/ 210 w 267"/>
                <a:gd name="T1" fmla="*/ 1165 h 1165"/>
                <a:gd name="T2" fmla="*/ 210 w 267"/>
                <a:gd name="T3" fmla="*/ 1165 h 1165"/>
                <a:gd name="T4" fmla="*/ 200 w 267"/>
                <a:gd name="T5" fmla="*/ 1163 h 1165"/>
                <a:gd name="T6" fmla="*/ 189 w 267"/>
                <a:gd name="T7" fmla="*/ 1160 h 1165"/>
                <a:gd name="T8" fmla="*/ 180 w 267"/>
                <a:gd name="T9" fmla="*/ 1155 h 1165"/>
                <a:gd name="T10" fmla="*/ 172 w 267"/>
                <a:gd name="T11" fmla="*/ 1148 h 1165"/>
                <a:gd name="T12" fmla="*/ 164 w 267"/>
                <a:gd name="T13" fmla="*/ 1140 h 1165"/>
                <a:gd name="T14" fmla="*/ 160 w 267"/>
                <a:gd name="T15" fmla="*/ 1130 h 1165"/>
                <a:gd name="T16" fmla="*/ 156 w 267"/>
                <a:gd name="T17" fmla="*/ 1120 h 1165"/>
                <a:gd name="T18" fmla="*/ 155 w 267"/>
                <a:gd name="T19" fmla="*/ 1108 h 1165"/>
                <a:gd name="T20" fmla="*/ 155 w 267"/>
                <a:gd name="T21" fmla="*/ 779 h 1165"/>
                <a:gd name="T22" fmla="*/ 22 w 267"/>
                <a:gd name="T23" fmla="*/ 674 h 1165"/>
                <a:gd name="T24" fmla="*/ 22 w 267"/>
                <a:gd name="T25" fmla="*/ 674 h 1165"/>
                <a:gd name="T26" fmla="*/ 17 w 267"/>
                <a:gd name="T27" fmla="*/ 669 h 1165"/>
                <a:gd name="T28" fmla="*/ 13 w 267"/>
                <a:gd name="T29" fmla="*/ 664 h 1165"/>
                <a:gd name="T30" fmla="*/ 6 w 267"/>
                <a:gd name="T31" fmla="*/ 655 h 1165"/>
                <a:gd name="T32" fmla="*/ 2 w 267"/>
                <a:gd name="T33" fmla="*/ 642 h 1165"/>
                <a:gd name="T34" fmla="*/ 2 w 267"/>
                <a:gd name="T35" fmla="*/ 636 h 1165"/>
                <a:gd name="T36" fmla="*/ 0 w 267"/>
                <a:gd name="T37" fmla="*/ 630 h 1165"/>
                <a:gd name="T38" fmla="*/ 0 w 267"/>
                <a:gd name="T39" fmla="*/ 55 h 1165"/>
                <a:gd name="T40" fmla="*/ 0 w 267"/>
                <a:gd name="T41" fmla="*/ 55 h 1165"/>
                <a:gd name="T42" fmla="*/ 2 w 267"/>
                <a:gd name="T43" fmla="*/ 45 h 1165"/>
                <a:gd name="T44" fmla="*/ 5 w 267"/>
                <a:gd name="T45" fmla="*/ 34 h 1165"/>
                <a:gd name="T46" fmla="*/ 10 w 267"/>
                <a:gd name="T47" fmla="*/ 25 h 1165"/>
                <a:gd name="T48" fmla="*/ 17 w 267"/>
                <a:gd name="T49" fmla="*/ 16 h 1165"/>
                <a:gd name="T50" fmla="*/ 25 w 267"/>
                <a:gd name="T51" fmla="*/ 9 h 1165"/>
                <a:gd name="T52" fmla="*/ 35 w 267"/>
                <a:gd name="T53" fmla="*/ 3 h 1165"/>
                <a:gd name="T54" fmla="*/ 45 w 267"/>
                <a:gd name="T55" fmla="*/ 1 h 1165"/>
                <a:gd name="T56" fmla="*/ 57 w 267"/>
                <a:gd name="T57" fmla="*/ 0 h 1165"/>
                <a:gd name="T58" fmla="*/ 57 w 267"/>
                <a:gd name="T59" fmla="*/ 0 h 1165"/>
                <a:gd name="T60" fmla="*/ 68 w 267"/>
                <a:gd name="T61" fmla="*/ 1 h 1165"/>
                <a:gd name="T62" fmla="*/ 78 w 267"/>
                <a:gd name="T63" fmla="*/ 3 h 1165"/>
                <a:gd name="T64" fmla="*/ 88 w 267"/>
                <a:gd name="T65" fmla="*/ 9 h 1165"/>
                <a:gd name="T66" fmla="*/ 96 w 267"/>
                <a:gd name="T67" fmla="*/ 16 h 1165"/>
                <a:gd name="T68" fmla="*/ 103 w 267"/>
                <a:gd name="T69" fmla="*/ 25 h 1165"/>
                <a:gd name="T70" fmla="*/ 109 w 267"/>
                <a:gd name="T71" fmla="*/ 34 h 1165"/>
                <a:gd name="T72" fmla="*/ 111 w 267"/>
                <a:gd name="T73" fmla="*/ 45 h 1165"/>
                <a:gd name="T74" fmla="*/ 113 w 267"/>
                <a:gd name="T75" fmla="*/ 55 h 1165"/>
                <a:gd name="T76" fmla="*/ 113 w 267"/>
                <a:gd name="T77" fmla="*/ 603 h 1165"/>
                <a:gd name="T78" fmla="*/ 246 w 267"/>
                <a:gd name="T79" fmla="*/ 708 h 1165"/>
                <a:gd name="T80" fmla="*/ 246 w 267"/>
                <a:gd name="T81" fmla="*/ 708 h 1165"/>
                <a:gd name="T82" fmla="*/ 251 w 267"/>
                <a:gd name="T83" fmla="*/ 711 h 1165"/>
                <a:gd name="T84" fmla="*/ 254 w 267"/>
                <a:gd name="T85" fmla="*/ 716 h 1165"/>
                <a:gd name="T86" fmla="*/ 261 w 267"/>
                <a:gd name="T87" fmla="*/ 727 h 1165"/>
                <a:gd name="T88" fmla="*/ 266 w 267"/>
                <a:gd name="T89" fmla="*/ 739 h 1165"/>
                <a:gd name="T90" fmla="*/ 267 w 267"/>
                <a:gd name="T91" fmla="*/ 745 h 1165"/>
                <a:gd name="T92" fmla="*/ 267 w 267"/>
                <a:gd name="T93" fmla="*/ 752 h 1165"/>
                <a:gd name="T94" fmla="*/ 267 w 267"/>
                <a:gd name="T95" fmla="*/ 1108 h 1165"/>
                <a:gd name="T96" fmla="*/ 267 w 267"/>
                <a:gd name="T97" fmla="*/ 1108 h 1165"/>
                <a:gd name="T98" fmla="*/ 266 w 267"/>
                <a:gd name="T99" fmla="*/ 1120 h 1165"/>
                <a:gd name="T100" fmla="*/ 262 w 267"/>
                <a:gd name="T101" fmla="*/ 1130 h 1165"/>
                <a:gd name="T102" fmla="*/ 258 w 267"/>
                <a:gd name="T103" fmla="*/ 1140 h 1165"/>
                <a:gd name="T104" fmla="*/ 251 w 267"/>
                <a:gd name="T105" fmla="*/ 1148 h 1165"/>
                <a:gd name="T106" fmla="*/ 242 w 267"/>
                <a:gd name="T107" fmla="*/ 1155 h 1165"/>
                <a:gd name="T108" fmla="*/ 233 w 267"/>
                <a:gd name="T109" fmla="*/ 1160 h 1165"/>
                <a:gd name="T110" fmla="*/ 222 w 267"/>
                <a:gd name="T111" fmla="*/ 1163 h 1165"/>
                <a:gd name="T112" fmla="*/ 210 w 267"/>
                <a:gd name="T113" fmla="*/ 1165 h 1165"/>
                <a:gd name="T114" fmla="*/ 210 w 267"/>
                <a:gd name="T115" fmla="*/ 1165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7" h="1165">
                  <a:moveTo>
                    <a:pt x="210" y="1165"/>
                  </a:moveTo>
                  <a:lnTo>
                    <a:pt x="210" y="1165"/>
                  </a:lnTo>
                  <a:lnTo>
                    <a:pt x="200" y="1163"/>
                  </a:lnTo>
                  <a:lnTo>
                    <a:pt x="189" y="1160"/>
                  </a:lnTo>
                  <a:lnTo>
                    <a:pt x="180" y="1155"/>
                  </a:lnTo>
                  <a:lnTo>
                    <a:pt x="172" y="1148"/>
                  </a:lnTo>
                  <a:lnTo>
                    <a:pt x="164" y="1140"/>
                  </a:lnTo>
                  <a:lnTo>
                    <a:pt x="160" y="1130"/>
                  </a:lnTo>
                  <a:lnTo>
                    <a:pt x="156" y="1120"/>
                  </a:lnTo>
                  <a:lnTo>
                    <a:pt x="155" y="1108"/>
                  </a:lnTo>
                  <a:lnTo>
                    <a:pt x="155" y="779"/>
                  </a:lnTo>
                  <a:lnTo>
                    <a:pt x="22" y="674"/>
                  </a:lnTo>
                  <a:lnTo>
                    <a:pt x="22" y="674"/>
                  </a:lnTo>
                  <a:lnTo>
                    <a:pt x="17" y="669"/>
                  </a:lnTo>
                  <a:lnTo>
                    <a:pt x="13" y="664"/>
                  </a:lnTo>
                  <a:lnTo>
                    <a:pt x="6" y="655"/>
                  </a:lnTo>
                  <a:lnTo>
                    <a:pt x="2" y="642"/>
                  </a:lnTo>
                  <a:lnTo>
                    <a:pt x="2" y="636"/>
                  </a:lnTo>
                  <a:lnTo>
                    <a:pt x="0" y="630"/>
                  </a:lnTo>
                  <a:lnTo>
                    <a:pt x="0" y="55"/>
                  </a:lnTo>
                  <a:lnTo>
                    <a:pt x="0" y="55"/>
                  </a:lnTo>
                  <a:lnTo>
                    <a:pt x="2" y="45"/>
                  </a:lnTo>
                  <a:lnTo>
                    <a:pt x="5" y="34"/>
                  </a:lnTo>
                  <a:lnTo>
                    <a:pt x="10" y="25"/>
                  </a:lnTo>
                  <a:lnTo>
                    <a:pt x="17" y="16"/>
                  </a:lnTo>
                  <a:lnTo>
                    <a:pt x="25" y="9"/>
                  </a:lnTo>
                  <a:lnTo>
                    <a:pt x="35" y="3"/>
                  </a:lnTo>
                  <a:lnTo>
                    <a:pt x="45" y="1"/>
                  </a:lnTo>
                  <a:lnTo>
                    <a:pt x="57" y="0"/>
                  </a:lnTo>
                  <a:lnTo>
                    <a:pt x="57" y="0"/>
                  </a:lnTo>
                  <a:lnTo>
                    <a:pt x="68" y="1"/>
                  </a:lnTo>
                  <a:lnTo>
                    <a:pt x="78" y="3"/>
                  </a:lnTo>
                  <a:lnTo>
                    <a:pt x="88" y="9"/>
                  </a:lnTo>
                  <a:lnTo>
                    <a:pt x="96" y="16"/>
                  </a:lnTo>
                  <a:lnTo>
                    <a:pt x="103" y="25"/>
                  </a:lnTo>
                  <a:lnTo>
                    <a:pt x="109" y="34"/>
                  </a:lnTo>
                  <a:lnTo>
                    <a:pt x="111" y="45"/>
                  </a:lnTo>
                  <a:lnTo>
                    <a:pt x="113" y="55"/>
                  </a:lnTo>
                  <a:lnTo>
                    <a:pt x="113" y="603"/>
                  </a:lnTo>
                  <a:lnTo>
                    <a:pt x="246" y="708"/>
                  </a:lnTo>
                  <a:lnTo>
                    <a:pt x="246" y="708"/>
                  </a:lnTo>
                  <a:lnTo>
                    <a:pt x="251" y="711"/>
                  </a:lnTo>
                  <a:lnTo>
                    <a:pt x="254" y="716"/>
                  </a:lnTo>
                  <a:lnTo>
                    <a:pt x="261" y="727"/>
                  </a:lnTo>
                  <a:lnTo>
                    <a:pt x="266" y="739"/>
                  </a:lnTo>
                  <a:lnTo>
                    <a:pt x="267" y="745"/>
                  </a:lnTo>
                  <a:lnTo>
                    <a:pt x="267" y="752"/>
                  </a:lnTo>
                  <a:lnTo>
                    <a:pt x="267" y="1108"/>
                  </a:lnTo>
                  <a:lnTo>
                    <a:pt x="267" y="1108"/>
                  </a:lnTo>
                  <a:lnTo>
                    <a:pt x="266" y="1120"/>
                  </a:lnTo>
                  <a:lnTo>
                    <a:pt x="262" y="1130"/>
                  </a:lnTo>
                  <a:lnTo>
                    <a:pt x="258" y="1140"/>
                  </a:lnTo>
                  <a:lnTo>
                    <a:pt x="251" y="1148"/>
                  </a:lnTo>
                  <a:lnTo>
                    <a:pt x="242" y="1155"/>
                  </a:lnTo>
                  <a:lnTo>
                    <a:pt x="233" y="1160"/>
                  </a:lnTo>
                  <a:lnTo>
                    <a:pt x="222" y="1163"/>
                  </a:lnTo>
                  <a:lnTo>
                    <a:pt x="210" y="1165"/>
                  </a:lnTo>
                  <a:lnTo>
                    <a:pt x="210" y="1165"/>
                  </a:lnTo>
                  <a:close/>
                </a:path>
              </a:pathLst>
            </a:custGeom>
            <a:grpFill/>
            <a:ln>
              <a:noFill/>
            </a:ln>
          </p:spPr>
          <p:txBody>
            <a:bodyPr anchor="ctr"/>
            <a:lstStyle/>
            <a:p>
              <a:pPr algn="ctr"/>
              <a:endParaRPr>
                <a:cs typeface="+mn-ea"/>
                <a:sym typeface="+mn-lt"/>
              </a:endParaRPr>
            </a:p>
          </p:txBody>
        </p:sp>
        <p:sp>
          <p:nvSpPr>
            <p:cNvPr id="21" name="任意多边形: 形状 20"/>
            <p:cNvSpPr/>
            <p:nvPr/>
          </p:nvSpPr>
          <p:spPr bwMode="auto">
            <a:xfrm>
              <a:off x="5396788" y="4212746"/>
              <a:ext cx="1074663" cy="1670997"/>
            </a:xfrm>
            <a:custGeom>
              <a:avLst/>
              <a:gdLst>
                <a:gd name="T0" fmla="*/ 477 w 510"/>
                <a:gd name="T1" fmla="*/ 793 h 793"/>
                <a:gd name="T2" fmla="*/ 477 w 510"/>
                <a:gd name="T3" fmla="*/ 793 h 793"/>
                <a:gd name="T4" fmla="*/ 471 w 510"/>
                <a:gd name="T5" fmla="*/ 792 h 793"/>
                <a:gd name="T6" fmla="*/ 465 w 510"/>
                <a:gd name="T7" fmla="*/ 791 h 793"/>
                <a:gd name="T8" fmla="*/ 460 w 510"/>
                <a:gd name="T9" fmla="*/ 789 h 793"/>
                <a:gd name="T10" fmla="*/ 456 w 510"/>
                <a:gd name="T11" fmla="*/ 785 h 793"/>
                <a:gd name="T12" fmla="*/ 12 w 510"/>
                <a:gd name="T13" fmla="*/ 405 h 793"/>
                <a:gd name="T14" fmla="*/ 12 w 510"/>
                <a:gd name="T15" fmla="*/ 405 h 793"/>
                <a:gd name="T16" fmla="*/ 7 w 510"/>
                <a:gd name="T17" fmla="*/ 399 h 793"/>
                <a:gd name="T18" fmla="*/ 4 w 510"/>
                <a:gd name="T19" fmla="*/ 393 h 793"/>
                <a:gd name="T20" fmla="*/ 1 w 510"/>
                <a:gd name="T21" fmla="*/ 386 h 793"/>
                <a:gd name="T22" fmla="*/ 0 w 510"/>
                <a:gd name="T23" fmla="*/ 379 h 793"/>
                <a:gd name="T24" fmla="*/ 0 w 510"/>
                <a:gd name="T25" fmla="*/ 35 h 793"/>
                <a:gd name="T26" fmla="*/ 0 w 510"/>
                <a:gd name="T27" fmla="*/ 35 h 793"/>
                <a:gd name="T28" fmla="*/ 1 w 510"/>
                <a:gd name="T29" fmla="*/ 27 h 793"/>
                <a:gd name="T30" fmla="*/ 3 w 510"/>
                <a:gd name="T31" fmla="*/ 22 h 793"/>
                <a:gd name="T32" fmla="*/ 6 w 510"/>
                <a:gd name="T33" fmla="*/ 16 h 793"/>
                <a:gd name="T34" fmla="*/ 10 w 510"/>
                <a:gd name="T35" fmla="*/ 11 h 793"/>
                <a:gd name="T36" fmla="*/ 14 w 510"/>
                <a:gd name="T37" fmla="*/ 6 h 793"/>
                <a:gd name="T38" fmla="*/ 20 w 510"/>
                <a:gd name="T39" fmla="*/ 4 h 793"/>
                <a:gd name="T40" fmla="*/ 27 w 510"/>
                <a:gd name="T41" fmla="*/ 1 h 793"/>
                <a:gd name="T42" fmla="*/ 33 w 510"/>
                <a:gd name="T43" fmla="*/ 0 h 793"/>
                <a:gd name="T44" fmla="*/ 33 w 510"/>
                <a:gd name="T45" fmla="*/ 0 h 793"/>
                <a:gd name="T46" fmla="*/ 40 w 510"/>
                <a:gd name="T47" fmla="*/ 1 h 793"/>
                <a:gd name="T48" fmla="*/ 46 w 510"/>
                <a:gd name="T49" fmla="*/ 4 h 793"/>
                <a:gd name="T50" fmla="*/ 52 w 510"/>
                <a:gd name="T51" fmla="*/ 6 h 793"/>
                <a:gd name="T52" fmla="*/ 57 w 510"/>
                <a:gd name="T53" fmla="*/ 11 h 793"/>
                <a:gd name="T54" fmla="*/ 62 w 510"/>
                <a:gd name="T55" fmla="*/ 16 h 793"/>
                <a:gd name="T56" fmla="*/ 65 w 510"/>
                <a:gd name="T57" fmla="*/ 22 h 793"/>
                <a:gd name="T58" fmla="*/ 66 w 510"/>
                <a:gd name="T59" fmla="*/ 27 h 793"/>
                <a:gd name="T60" fmla="*/ 67 w 510"/>
                <a:gd name="T61" fmla="*/ 35 h 793"/>
                <a:gd name="T62" fmla="*/ 67 w 510"/>
                <a:gd name="T63" fmla="*/ 364 h 793"/>
                <a:gd name="T64" fmla="*/ 499 w 510"/>
                <a:gd name="T65" fmla="*/ 734 h 793"/>
                <a:gd name="T66" fmla="*/ 499 w 510"/>
                <a:gd name="T67" fmla="*/ 734 h 793"/>
                <a:gd name="T68" fmla="*/ 504 w 510"/>
                <a:gd name="T69" fmla="*/ 739 h 793"/>
                <a:gd name="T70" fmla="*/ 508 w 510"/>
                <a:gd name="T71" fmla="*/ 745 h 793"/>
                <a:gd name="T72" fmla="*/ 510 w 510"/>
                <a:gd name="T73" fmla="*/ 751 h 793"/>
                <a:gd name="T74" fmla="*/ 510 w 510"/>
                <a:gd name="T75" fmla="*/ 757 h 793"/>
                <a:gd name="T76" fmla="*/ 510 w 510"/>
                <a:gd name="T77" fmla="*/ 764 h 793"/>
                <a:gd name="T78" fmla="*/ 509 w 510"/>
                <a:gd name="T79" fmla="*/ 770 h 793"/>
                <a:gd name="T80" fmla="*/ 506 w 510"/>
                <a:gd name="T81" fmla="*/ 776 h 793"/>
                <a:gd name="T82" fmla="*/ 503 w 510"/>
                <a:gd name="T83" fmla="*/ 782 h 793"/>
                <a:gd name="T84" fmla="*/ 503 w 510"/>
                <a:gd name="T85" fmla="*/ 782 h 793"/>
                <a:gd name="T86" fmla="*/ 497 w 510"/>
                <a:gd name="T87" fmla="*/ 786 h 793"/>
                <a:gd name="T88" fmla="*/ 491 w 510"/>
                <a:gd name="T89" fmla="*/ 790 h 793"/>
                <a:gd name="T90" fmla="*/ 484 w 510"/>
                <a:gd name="T91" fmla="*/ 792 h 793"/>
                <a:gd name="T92" fmla="*/ 477 w 510"/>
                <a:gd name="T93" fmla="*/ 793 h 793"/>
                <a:gd name="T94" fmla="*/ 477 w 510"/>
                <a:gd name="T95"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0" h="793">
                  <a:moveTo>
                    <a:pt x="477" y="793"/>
                  </a:moveTo>
                  <a:lnTo>
                    <a:pt x="477" y="793"/>
                  </a:lnTo>
                  <a:lnTo>
                    <a:pt x="471" y="792"/>
                  </a:lnTo>
                  <a:lnTo>
                    <a:pt x="465" y="791"/>
                  </a:lnTo>
                  <a:lnTo>
                    <a:pt x="460" y="789"/>
                  </a:lnTo>
                  <a:lnTo>
                    <a:pt x="456" y="785"/>
                  </a:lnTo>
                  <a:lnTo>
                    <a:pt x="12" y="405"/>
                  </a:lnTo>
                  <a:lnTo>
                    <a:pt x="12" y="405"/>
                  </a:lnTo>
                  <a:lnTo>
                    <a:pt x="7" y="399"/>
                  </a:lnTo>
                  <a:lnTo>
                    <a:pt x="4" y="393"/>
                  </a:lnTo>
                  <a:lnTo>
                    <a:pt x="1" y="386"/>
                  </a:lnTo>
                  <a:lnTo>
                    <a:pt x="0" y="379"/>
                  </a:lnTo>
                  <a:lnTo>
                    <a:pt x="0" y="35"/>
                  </a:lnTo>
                  <a:lnTo>
                    <a:pt x="0" y="35"/>
                  </a:lnTo>
                  <a:lnTo>
                    <a:pt x="1" y="27"/>
                  </a:lnTo>
                  <a:lnTo>
                    <a:pt x="3" y="22"/>
                  </a:lnTo>
                  <a:lnTo>
                    <a:pt x="6" y="16"/>
                  </a:lnTo>
                  <a:lnTo>
                    <a:pt x="10" y="11"/>
                  </a:lnTo>
                  <a:lnTo>
                    <a:pt x="14" y="6"/>
                  </a:lnTo>
                  <a:lnTo>
                    <a:pt x="20" y="4"/>
                  </a:lnTo>
                  <a:lnTo>
                    <a:pt x="27" y="1"/>
                  </a:lnTo>
                  <a:lnTo>
                    <a:pt x="33" y="0"/>
                  </a:lnTo>
                  <a:lnTo>
                    <a:pt x="33" y="0"/>
                  </a:lnTo>
                  <a:lnTo>
                    <a:pt x="40" y="1"/>
                  </a:lnTo>
                  <a:lnTo>
                    <a:pt x="46" y="4"/>
                  </a:lnTo>
                  <a:lnTo>
                    <a:pt x="52" y="6"/>
                  </a:lnTo>
                  <a:lnTo>
                    <a:pt x="57" y="11"/>
                  </a:lnTo>
                  <a:lnTo>
                    <a:pt x="62" y="16"/>
                  </a:lnTo>
                  <a:lnTo>
                    <a:pt x="65" y="22"/>
                  </a:lnTo>
                  <a:lnTo>
                    <a:pt x="66" y="27"/>
                  </a:lnTo>
                  <a:lnTo>
                    <a:pt x="67" y="35"/>
                  </a:lnTo>
                  <a:lnTo>
                    <a:pt x="67" y="364"/>
                  </a:lnTo>
                  <a:lnTo>
                    <a:pt x="499" y="734"/>
                  </a:lnTo>
                  <a:lnTo>
                    <a:pt x="499" y="734"/>
                  </a:lnTo>
                  <a:lnTo>
                    <a:pt x="504" y="739"/>
                  </a:lnTo>
                  <a:lnTo>
                    <a:pt x="508" y="745"/>
                  </a:lnTo>
                  <a:lnTo>
                    <a:pt x="510" y="751"/>
                  </a:lnTo>
                  <a:lnTo>
                    <a:pt x="510" y="757"/>
                  </a:lnTo>
                  <a:lnTo>
                    <a:pt x="510" y="764"/>
                  </a:lnTo>
                  <a:lnTo>
                    <a:pt x="509" y="770"/>
                  </a:lnTo>
                  <a:lnTo>
                    <a:pt x="506" y="776"/>
                  </a:lnTo>
                  <a:lnTo>
                    <a:pt x="503" y="782"/>
                  </a:lnTo>
                  <a:lnTo>
                    <a:pt x="503" y="782"/>
                  </a:lnTo>
                  <a:lnTo>
                    <a:pt x="497" y="786"/>
                  </a:lnTo>
                  <a:lnTo>
                    <a:pt x="491" y="790"/>
                  </a:lnTo>
                  <a:lnTo>
                    <a:pt x="484" y="792"/>
                  </a:lnTo>
                  <a:lnTo>
                    <a:pt x="477" y="793"/>
                  </a:lnTo>
                  <a:lnTo>
                    <a:pt x="477" y="793"/>
                  </a:lnTo>
                  <a:close/>
                </a:path>
              </a:pathLst>
            </a:custGeom>
            <a:grpFill/>
            <a:ln>
              <a:noFill/>
            </a:ln>
          </p:spPr>
          <p:txBody>
            <a:bodyPr anchor="ctr"/>
            <a:lstStyle/>
            <a:p>
              <a:pPr algn="ctr"/>
              <a:endParaRPr dirty="0">
                <a:cs typeface="+mn-ea"/>
                <a:sym typeface="+mn-lt"/>
              </a:endParaRPr>
            </a:p>
          </p:txBody>
        </p:sp>
      </p:grpSp>
      <p:grpSp>
        <p:nvGrpSpPr>
          <p:cNvPr id="22" name="千图PPT彼岸天：ID 8661124库_组合 16"/>
          <p:cNvGrpSpPr/>
          <p:nvPr>
            <p:custDataLst>
              <p:tags r:id="rId2"/>
            </p:custDataLst>
          </p:nvPr>
        </p:nvGrpSpPr>
        <p:grpSpPr>
          <a:xfrm>
            <a:off x="4212754" y="1509451"/>
            <a:ext cx="556393" cy="556393"/>
            <a:chOff x="5750320" y="1734643"/>
            <a:chExt cx="741729" cy="741729"/>
          </a:xfrm>
        </p:grpSpPr>
        <p:sp>
          <p:nvSpPr>
            <p:cNvPr id="23" name="任意多边形: 形状 22"/>
            <p:cNvSpPr/>
            <p:nvPr/>
          </p:nvSpPr>
          <p:spPr bwMode="auto">
            <a:xfrm>
              <a:off x="5750320" y="1734643"/>
              <a:ext cx="741729" cy="74172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 name="任意多边形: 形状 24"/>
            <p:cNvSpPr/>
            <p:nvPr/>
          </p:nvSpPr>
          <p:spPr bwMode="auto">
            <a:xfrm>
              <a:off x="5914918" y="1877816"/>
              <a:ext cx="412028" cy="439496"/>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grpSp>
      <p:grpSp>
        <p:nvGrpSpPr>
          <p:cNvPr id="26" name="千图PPT彼岸天：ID 8661124库_组合 17"/>
          <p:cNvGrpSpPr/>
          <p:nvPr>
            <p:custDataLst>
              <p:tags r:id="rId3"/>
            </p:custDataLst>
          </p:nvPr>
        </p:nvGrpSpPr>
        <p:grpSpPr>
          <a:xfrm>
            <a:off x="3527338" y="2010685"/>
            <a:ext cx="518744" cy="518744"/>
            <a:chOff x="4836591" y="2402840"/>
            <a:chExt cx="691538" cy="691538"/>
          </a:xfrm>
        </p:grpSpPr>
        <p:sp>
          <p:nvSpPr>
            <p:cNvPr id="27" name="椭圆 26"/>
            <p:cNvSpPr/>
            <p:nvPr/>
          </p:nvSpPr>
          <p:spPr>
            <a:xfrm>
              <a:off x="4836591" y="2402840"/>
              <a:ext cx="691538" cy="691538"/>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nvGrpSpPr>
            <p:cNvPr id="28" name="组合 27"/>
            <p:cNvGrpSpPr/>
            <p:nvPr/>
          </p:nvGrpSpPr>
          <p:grpSpPr>
            <a:xfrm>
              <a:off x="5021983" y="2567730"/>
              <a:ext cx="325421" cy="377851"/>
              <a:chOff x="3680588" y="2753915"/>
              <a:chExt cx="393760" cy="457200"/>
            </a:xfrm>
            <a:solidFill>
              <a:schemeClr val="bg1"/>
            </a:solidFill>
          </p:grpSpPr>
          <p:sp>
            <p:nvSpPr>
              <p:cNvPr id="29" name="任意多边形: 形状 28"/>
              <p:cNvSpPr/>
              <p:nvPr/>
            </p:nvSpPr>
            <p:spPr bwMode="auto">
              <a:xfrm>
                <a:off x="3680588" y="2753915"/>
                <a:ext cx="393760" cy="457200"/>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0" name="任意多边形: 形状 29"/>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grpSp>
        <p:nvGrpSpPr>
          <p:cNvPr id="31" name="千图PPT彼岸天：ID 8661124库_组合 18"/>
          <p:cNvGrpSpPr/>
          <p:nvPr>
            <p:custDataLst>
              <p:tags r:id="rId4"/>
            </p:custDataLst>
          </p:nvPr>
        </p:nvGrpSpPr>
        <p:grpSpPr>
          <a:xfrm>
            <a:off x="3522439" y="2827373"/>
            <a:ext cx="443376" cy="445115"/>
            <a:chOff x="4856802" y="3379051"/>
            <a:chExt cx="591065" cy="593383"/>
          </a:xfrm>
        </p:grpSpPr>
        <p:sp>
          <p:nvSpPr>
            <p:cNvPr id="32" name="任意多边形: 形状 31"/>
            <p:cNvSpPr/>
            <p:nvPr/>
          </p:nvSpPr>
          <p:spPr bwMode="auto">
            <a:xfrm>
              <a:off x="4856802" y="337905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3" name="任意多边形: 形状 32"/>
            <p:cNvSpPr/>
            <p:nvPr/>
          </p:nvSpPr>
          <p:spPr bwMode="auto">
            <a:xfrm>
              <a:off x="4969322" y="352232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grpSp>
      <p:grpSp>
        <p:nvGrpSpPr>
          <p:cNvPr id="34" name="千图PPT彼岸天：ID 8661124库_组合 19"/>
          <p:cNvGrpSpPr/>
          <p:nvPr>
            <p:custDataLst>
              <p:tags r:id="rId5"/>
            </p:custDataLst>
          </p:nvPr>
        </p:nvGrpSpPr>
        <p:grpSpPr>
          <a:xfrm>
            <a:off x="4807169" y="2188960"/>
            <a:ext cx="481975" cy="480063"/>
            <a:chOff x="6542736" y="2462688"/>
            <a:chExt cx="642522" cy="639973"/>
          </a:xfrm>
        </p:grpSpPr>
        <p:sp>
          <p:nvSpPr>
            <p:cNvPr id="35" name="任意多边形: 形状 34"/>
            <p:cNvSpPr/>
            <p:nvPr/>
          </p:nvSpPr>
          <p:spPr bwMode="auto">
            <a:xfrm>
              <a:off x="6542736" y="2462688"/>
              <a:ext cx="642522" cy="639973"/>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grpSp>
          <p:nvGrpSpPr>
            <p:cNvPr id="37" name="组合 36"/>
            <p:cNvGrpSpPr/>
            <p:nvPr/>
          </p:nvGrpSpPr>
          <p:grpSpPr>
            <a:xfrm>
              <a:off x="6732720" y="2592959"/>
              <a:ext cx="257010" cy="373023"/>
              <a:chOff x="5079289" y="3762422"/>
              <a:chExt cx="310982" cy="451357"/>
            </a:xfrm>
            <a:solidFill>
              <a:schemeClr val="bg1"/>
            </a:solidFill>
          </p:grpSpPr>
          <p:sp>
            <p:nvSpPr>
              <p:cNvPr id="38" name="任意多边形: 形状 37"/>
              <p:cNvSpPr/>
              <p:nvPr/>
            </p:nvSpPr>
            <p:spPr bwMode="auto">
              <a:xfrm>
                <a:off x="5079289" y="3762422"/>
                <a:ext cx="310982" cy="451357"/>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9" name="任意多边形: 形状 38"/>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grpSp>
        <p:nvGrpSpPr>
          <p:cNvPr id="40" name="千图PPT彼岸天：ID 8661124库_组合 20"/>
          <p:cNvGrpSpPr/>
          <p:nvPr>
            <p:custDataLst>
              <p:tags r:id="rId6"/>
            </p:custDataLst>
          </p:nvPr>
        </p:nvGrpSpPr>
        <p:grpSpPr>
          <a:xfrm>
            <a:off x="5155517" y="2770238"/>
            <a:ext cx="445115" cy="446854"/>
            <a:chOff x="6760724" y="3526762"/>
            <a:chExt cx="593383" cy="595702"/>
          </a:xfrm>
        </p:grpSpPr>
        <p:sp>
          <p:nvSpPr>
            <p:cNvPr id="41" name="任意多边形: 形状 40"/>
            <p:cNvSpPr/>
            <p:nvPr/>
          </p:nvSpPr>
          <p:spPr bwMode="auto">
            <a:xfrm>
              <a:off x="6760724" y="3526762"/>
              <a:ext cx="593383" cy="595702"/>
            </a:xfrm>
            <a:custGeom>
              <a:avLst/>
              <a:gdLst>
                <a:gd name="T0" fmla="*/ 127 w 256"/>
                <a:gd name="T1" fmla="*/ 0 h 257"/>
                <a:gd name="T2" fmla="*/ 153 w 256"/>
                <a:gd name="T3" fmla="*/ 3 h 257"/>
                <a:gd name="T4" fmla="*/ 178 w 256"/>
                <a:gd name="T5" fmla="*/ 11 h 257"/>
                <a:gd name="T6" fmla="*/ 199 w 256"/>
                <a:gd name="T7" fmla="*/ 23 h 257"/>
                <a:gd name="T8" fmla="*/ 218 w 256"/>
                <a:gd name="T9" fmla="*/ 38 h 257"/>
                <a:gd name="T10" fmla="*/ 233 w 256"/>
                <a:gd name="T11" fmla="*/ 57 h 257"/>
                <a:gd name="T12" fmla="*/ 245 w 256"/>
                <a:gd name="T13" fmla="*/ 78 h 257"/>
                <a:gd name="T14" fmla="*/ 252 w 256"/>
                <a:gd name="T15" fmla="*/ 103 h 257"/>
                <a:gd name="T16" fmla="*/ 256 w 256"/>
                <a:gd name="T17" fmla="*/ 128 h 257"/>
                <a:gd name="T18" fmla="*/ 255 w 256"/>
                <a:gd name="T19" fmla="*/ 142 h 257"/>
                <a:gd name="T20" fmla="*/ 250 w 256"/>
                <a:gd name="T21" fmla="*/ 167 h 257"/>
                <a:gd name="T22" fmla="*/ 240 w 256"/>
                <a:gd name="T23" fmla="*/ 189 h 257"/>
                <a:gd name="T24" fmla="*/ 226 w 256"/>
                <a:gd name="T25" fmla="*/ 209 h 257"/>
                <a:gd name="T26" fmla="*/ 209 w 256"/>
                <a:gd name="T27" fmla="*/ 227 h 257"/>
                <a:gd name="T28" fmla="*/ 189 w 256"/>
                <a:gd name="T29" fmla="*/ 241 h 257"/>
                <a:gd name="T30" fmla="*/ 166 w 256"/>
                <a:gd name="T31" fmla="*/ 251 h 257"/>
                <a:gd name="T32" fmla="*/ 141 w 256"/>
                <a:gd name="T33" fmla="*/ 255 h 257"/>
                <a:gd name="T34" fmla="*/ 127 w 256"/>
                <a:gd name="T35" fmla="*/ 257 h 257"/>
                <a:gd name="T36" fmla="*/ 102 w 256"/>
                <a:gd name="T37" fmla="*/ 253 h 257"/>
                <a:gd name="T38" fmla="*/ 78 w 256"/>
                <a:gd name="T39" fmla="*/ 246 h 257"/>
                <a:gd name="T40" fmla="*/ 56 w 256"/>
                <a:gd name="T41" fmla="*/ 234 h 257"/>
                <a:gd name="T42" fmla="*/ 37 w 256"/>
                <a:gd name="T43" fmla="*/ 219 h 257"/>
                <a:gd name="T44" fmla="*/ 22 w 256"/>
                <a:gd name="T45" fmla="*/ 200 h 257"/>
                <a:gd name="T46" fmla="*/ 10 w 256"/>
                <a:gd name="T47" fmla="*/ 179 h 257"/>
                <a:gd name="T48" fmla="*/ 2 w 256"/>
                <a:gd name="T49" fmla="*/ 154 h 257"/>
                <a:gd name="T50" fmla="*/ 0 w 256"/>
                <a:gd name="T51" fmla="*/ 128 h 257"/>
                <a:gd name="T52" fmla="*/ 1 w 256"/>
                <a:gd name="T53" fmla="*/ 115 h 257"/>
                <a:gd name="T54" fmla="*/ 6 w 256"/>
                <a:gd name="T55" fmla="*/ 90 h 257"/>
                <a:gd name="T56" fmla="*/ 15 w 256"/>
                <a:gd name="T57" fmla="*/ 68 h 257"/>
                <a:gd name="T58" fmla="*/ 29 w 256"/>
                <a:gd name="T59" fmla="*/ 48 h 257"/>
                <a:gd name="T60" fmla="*/ 47 w 256"/>
                <a:gd name="T61" fmla="*/ 30 h 257"/>
                <a:gd name="T62" fmla="*/ 67 w 256"/>
                <a:gd name="T63" fmla="*/ 16 h 257"/>
                <a:gd name="T64" fmla="*/ 89 w 256"/>
                <a:gd name="T65" fmla="*/ 6 h 257"/>
                <a:gd name="T66" fmla="*/ 114 w 256"/>
                <a:gd name="T67" fmla="*/ 2 h 257"/>
                <a:gd name="T68" fmla="*/ 127 w 256"/>
                <a:gd name="T6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257">
                  <a:moveTo>
                    <a:pt x="127" y="0"/>
                  </a:moveTo>
                  <a:lnTo>
                    <a:pt x="127" y="0"/>
                  </a:lnTo>
                  <a:lnTo>
                    <a:pt x="141" y="2"/>
                  </a:lnTo>
                  <a:lnTo>
                    <a:pt x="153" y="3"/>
                  </a:lnTo>
                  <a:lnTo>
                    <a:pt x="166" y="6"/>
                  </a:lnTo>
                  <a:lnTo>
                    <a:pt x="178" y="11"/>
                  </a:lnTo>
                  <a:lnTo>
                    <a:pt x="189" y="16"/>
                  </a:lnTo>
                  <a:lnTo>
                    <a:pt x="199" y="23"/>
                  </a:lnTo>
                  <a:lnTo>
                    <a:pt x="209" y="30"/>
                  </a:lnTo>
                  <a:lnTo>
                    <a:pt x="218" y="38"/>
                  </a:lnTo>
                  <a:lnTo>
                    <a:pt x="226" y="48"/>
                  </a:lnTo>
                  <a:lnTo>
                    <a:pt x="233" y="57"/>
                  </a:lnTo>
                  <a:lnTo>
                    <a:pt x="240" y="68"/>
                  </a:lnTo>
                  <a:lnTo>
                    <a:pt x="245" y="78"/>
                  </a:lnTo>
                  <a:lnTo>
                    <a:pt x="250" y="90"/>
                  </a:lnTo>
                  <a:lnTo>
                    <a:pt x="252" y="103"/>
                  </a:lnTo>
                  <a:lnTo>
                    <a:pt x="255" y="115"/>
                  </a:lnTo>
                  <a:lnTo>
                    <a:pt x="256" y="128"/>
                  </a:lnTo>
                  <a:lnTo>
                    <a:pt x="256" y="128"/>
                  </a:lnTo>
                  <a:lnTo>
                    <a:pt x="255" y="142"/>
                  </a:lnTo>
                  <a:lnTo>
                    <a:pt x="252" y="154"/>
                  </a:lnTo>
                  <a:lnTo>
                    <a:pt x="250" y="167"/>
                  </a:lnTo>
                  <a:lnTo>
                    <a:pt x="245" y="179"/>
                  </a:lnTo>
                  <a:lnTo>
                    <a:pt x="240" y="189"/>
                  </a:lnTo>
                  <a:lnTo>
                    <a:pt x="233" y="200"/>
                  </a:lnTo>
                  <a:lnTo>
                    <a:pt x="226" y="209"/>
                  </a:lnTo>
                  <a:lnTo>
                    <a:pt x="218" y="219"/>
                  </a:lnTo>
                  <a:lnTo>
                    <a:pt x="209" y="227"/>
                  </a:lnTo>
                  <a:lnTo>
                    <a:pt x="199" y="234"/>
                  </a:lnTo>
                  <a:lnTo>
                    <a:pt x="189" y="241"/>
                  </a:lnTo>
                  <a:lnTo>
                    <a:pt x="178" y="246"/>
                  </a:lnTo>
                  <a:lnTo>
                    <a:pt x="166" y="251"/>
                  </a:lnTo>
                  <a:lnTo>
                    <a:pt x="153" y="253"/>
                  </a:lnTo>
                  <a:lnTo>
                    <a:pt x="141" y="255"/>
                  </a:lnTo>
                  <a:lnTo>
                    <a:pt x="127" y="257"/>
                  </a:lnTo>
                  <a:lnTo>
                    <a:pt x="127" y="257"/>
                  </a:lnTo>
                  <a:lnTo>
                    <a:pt x="114" y="255"/>
                  </a:lnTo>
                  <a:lnTo>
                    <a:pt x="102" y="253"/>
                  </a:lnTo>
                  <a:lnTo>
                    <a:pt x="89" y="251"/>
                  </a:lnTo>
                  <a:lnTo>
                    <a:pt x="78" y="246"/>
                  </a:lnTo>
                  <a:lnTo>
                    <a:pt x="67" y="241"/>
                  </a:lnTo>
                  <a:lnTo>
                    <a:pt x="56" y="234"/>
                  </a:lnTo>
                  <a:lnTo>
                    <a:pt x="47" y="227"/>
                  </a:lnTo>
                  <a:lnTo>
                    <a:pt x="37" y="219"/>
                  </a:lnTo>
                  <a:lnTo>
                    <a:pt x="29" y="209"/>
                  </a:lnTo>
                  <a:lnTo>
                    <a:pt x="22" y="200"/>
                  </a:lnTo>
                  <a:lnTo>
                    <a:pt x="15" y="189"/>
                  </a:lnTo>
                  <a:lnTo>
                    <a:pt x="10" y="179"/>
                  </a:lnTo>
                  <a:lnTo>
                    <a:pt x="6" y="167"/>
                  </a:lnTo>
                  <a:lnTo>
                    <a:pt x="2" y="154"/>
                  </a:lnTo>
                  <a:lnTo>
                    <a:pt x="1" y="142"/>
                  </a:lnTo>
                  <a:lnTo>
                    <a:pt x="0" y="128"/>
                  </a:lnTo>
                  <a:lnTo>
                    <a:pt x="0" y="128"/>
                  </a:lnTo>
                  <a:lnTo>
                    <a:pt x="1" y="115"/>
                  </a:lnTo>
                  <a:lnTo>
                    <a:pt x="2" y="103"/>
                  </a:lnTo>
                  <a:lnTo>
                    <a:pt x="6" y="90"/>
                  </a:lnTo>
                  <a:lnTo>
                    <a:pt x="10" y="78"/>
                  </a:lnTo>
                  <a:lnTo>
                    <a:pt x="15" y="68"/>
                  </a:lnTo>
                  <a:lnTo>
                    <a:pt x="22" y="57"/>
                  </a:lnTo>
                  <a:lnTo>
                    <a:pt x="29" y="48"/>
                  </a:lnTo>
                  <a:lnTo>
                    <a:pt x="37" y="38"/>
                  </a:lnTo>
                  <a:lnTo>
                    <a:pt x="47" y="30"/>
                  </a:lnTo>
                  <a:lnTo>
                    <a:pt x="56" y="23"/>
                  </a:lnTo>
                  <a:lnTo>
                    <a:pt x="67" y="16"/>
                  </a:lnTo>
                  <a:lnTo>
                    <a:pt x="78" y="11"/>
                  </a:lnTo>
                  <a:lnTo>
                    <a:pt x="89" y="6"/>
                  </a:lnTo>
                  <a:lnTo>
                    <a:pt x="102" y="3"/>
                  </a:lnTo>
                  <a:lnTo>
                    <a:pt x="114" y="2"/>
                  </a:lnTo>
                  <a:lnTo>
                    <a:pt x="127" y="0"/>
                  </a:lnTo>
                  <a:lnTo>
                    <a:pt x="127" y="0"/>
                  </a:lnTo>
                  <a:close/>
                </a:path>
              </a:pathLst>
            </a:custGeom>
            <a:solidFill>
              <a:schemeClr val="accent5">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nvGrpSpPr>
            <p:cNvPr id="42" name="组合 41"/>
            <p:cNvGrpSpPr/>
            <p:nvPr/>
          </p:nvGrpSpPr>
          <p:grpSpPr>
            <a:xfrm>
              <a:off x="6905530" y="3670904"/>
              <a:ext cx="338020" cy="338021"/>
              <a:chOff x="1260653" y="5164541"/>
              <a:chExt cx="449902" cy="449902"/>
            </a:xfrm>
            <a:solidFill>
              <a:schemeClr val="bg1"/>
            </a:solidFill>
          </p:grpSpPr>
          <p:sp>
            <p:nvSpPr>
              <p:cNvPr id="44" name="任意多边形: 形状 43"/>
              <p:cNvSpPr/>
              <p:nvPr/>
            </p:nvSpPr>
            <p:spPr bwMode="auto">
              <a:xfrm>
                <a:off x="1317437" y="5538731"/>
                <a:ext cx="75712" cy="75712"/>
              </a:xfrm>
              <a:custGeom>
                <a:avLst/>
                <a:gdLst>
                  <a:gd name="T0" fmla="*/ 69 w 154"/>
                  <a:gd name="T1" fmla="*/ 39 h 155"/>
                  <a:gd name="T2" fmla="*/ 54 w 154"/>
                  <a:gd name="T3" fmla="*/ 46 h 155"/>
                  <a:gd name="T4" fmla="*/ 44 w 154"/>
                  <a:gd name="T5" fmla="*/ 57 h 155"/>
                  <a:gd name="T6" fmla="*/ 39 w 154"/>
                  <a:gd name="T7" fmla="*/ 70 h 155"/>
                  <a:gd name="T8" fmla="*/ 39 w 154"/>
                  <a:gd name="T9" fmla="*/ 85 h 155"/>
                  <a:gd name="T10" fmla="*/ 44 w 154"/>
                  <a:gd name="T11" fmla="*/ 100 h 155"/>
                  <a:gd name="T12" fmla="*/ 54 w 154"/>
                  <a:gd name="T13" fmla="*/ 110 h 155"/>
                  <a:gd name="T14" fmla="*/ 69 w 154"/>
                  <a:gd name="T15" fmla="*/ 116 h 155"/>
                  <a:gd name="T16" fmla="*/ 85 w 154"/>
                  <a:gd name="T17" fmla="*/ 116 h 155"/>
                  <a:gd name="T18" fmla="*/ 98 w 154"/>
                  <a:gd name="T19" fmla="*/ 110 h 155"/>
                  <a:gd name="T20" fmla="*/ 109 w 154"/>
                  <a:gd name="T21" fmla="*/ 100 h 155"/>
                  <a:gd name="T22" fmla="*/ 115 w 154"/>
                  <a:gd name="T23" fmla="*/ 85 h 155"/>
                  <a:gd name="T24" fmla="*/ 115 w 154"/>
                  <a:gd name="T25" fmla="*/ 70 h 155"/>
                  <a:gd name="T26" fmla="*/ 109 w 154"/>
                  <a:gd name="T27" fmla="*/ 57 h 155"/>
                  <a:gd name="T28" fmla="*/ 98 w 154"/>
                  <a:gd name="T29" fmla="*/ 46 h 155"/>
                  <a:gd name="T30" fmla="*/ 85 w 154"/>
                  <a:gd name="T31" fmla="*/ 39 h 155"/>
                  <a:gd name="T32" fmla="*/ 76 w 154"/>
                  <a:gd name="T33" fmla="*/ 155 h 155"/>
                  <a:gd name="T34" fmla="*/ 62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2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2" y="42"/>
                    </a:lnTo>
                    <a:lnTo>
                      <a:pt x="54" y="46"/>
                    </a:lnTo>
                    <a:lnTo>
                      <a:pt x="49" y="51"/>
                    </a:lnTo>
                    <a:lnTo>
                      <a:pt x="44" y="57"/>
                    </a:lnTo>
                    <a:lnTo>
                      <a:pt x="41" y="62"/>
                    </a:lnTo>
                    <a:lnTo>
                      <a:pt x="39" y="70"/>
                    </a:lnTo>
                    <a:lnTo>
                      <a:pt x="39" y="78"/>
                    </a:lnTo>
                    <a:lnTo>
                      <a:pt x="39" y="85"/>
                    </a:lnTo>
                    <a:lnTo>
                      <a:pt x="41" y="93"/>
                    </a:lnTo>
                    <a:lnTo>
                      <a:pt x="44" y="100"/>
                    </a:lnTo>
                    <a:lnTo>
                      <a:pt x="49" y="106"/>
                    </a:lnTo>
                    <a:lnTo>
                      <a:pt x="54" y="110"/>
                    </a:lnTo>
                    <a:lnTo>
                      <a:pt x="62" y="113"/>
                    </a:lnTo>
                    <a:lnTo>
                      <a:pt x="69" y="116"/>
                    </a:lnTo>
                    <a:lnTo>
                      <a:pt x="76" y="117"/>
                    </a:lnTo>
                    <a:lnTo>
                      <a:pt x="85" y="116"/>
                    </a:lnTo>
                    <a:lnTo>
                      <a:pt x="92" y="113"/>
                    </a:lnTo>
                    <a:lnTo>
                      <a:pt x="98" y="110"/>
                    </a:lnTo>
                    <a:lnTo>
                      <a:pt x="103" y="106"/>
                    </a:lnTo>
                    <a:lnTo>
                      <a:pt x="109" y="100"/>
                    </a:lnTo>
                    <a:lnTo>
                      <a:pt x="112" y="93"/>
                    </a:lnTo>
                    <a:lnTo>
                      <a:pt x="115" y="85"/>
                    </a:lnTo>
                    <a:lnTo>
                      <a:pt x="115" y="78"/>
                    </a:lnTo>
                    <a:lnTo>
                      <a:pt x="115" y="70"/>
                    </a:lnTo>
                    <a:lnTo>
                      <a:pt x="112" y="62"/>
                    </a:lnTo>
                    <a:lnTo>
                      <a:pt x="109" y="57"/>
                    </a:lnTo>
                    <a:lnTo>
                      <a:pt x="103" y="51"/>
                    </a:lnTo>
                    <a:lnTo>
                      <a:pt x="98" y="46"/>
                    </a:lnTo>
                    <a:lnTo>
                      <a:pt x="92" y="42"/>
                    </a:lnTo>
                    <a:lnTo>
                      <a:pt x="85" y="39"/>
                    </a:lnTo>
                    <a:lnTo>
                      <a:pt x="76" y="39"/>
                    </a:lnTo>
                    <a:close/>
                    <a:moveTo>
                      <a:pt x="76" y="155"/>
                    </a:moveTo>
                    <a:lnTo>
                      <a:pt x="69" y="155"/>
                    </a:lnTo>
                    <a:lnTo>
                      <a:pt x="62" y="153"/>
                    </a:lnTo>
                    <a:lnTo>
                      <a:pt x="53" y="152"/>
                    </a:lnTo>
                    <a:lnTo>
                      <a:pt x="46" y="149"/>
                    </a:lnTo>
                    <a:lnTo>
                      <a:pt x="33" y="142"/>
                    </a:lnTo>
                    <a:lnTo>
                      <a:pt x="21" y="133"/>
                    </a:lnTo>
                    <a:lnTo>
                      <a:pt x="13" y="121"/>
                    </a:lnTo>
                    <a:lnTo>
                      <a:pt x="5" y="108"/>
                    </a:lnTo>
                    <a:lnTo>
                      <a:pt x="3" y="101"/>
                    </a:lnTo>
                    <a:lnTo>
                      <a:pt x="1" y="94"/>
                    </a:lnTo>
                    <a:lnTo>
                      <a:pt x="0" y="85"/>
                    </a:lnTo>
                    <a:lnTo>
                      <a:pt x="0" y="78"/>
                    </a:lnTo>
                    <a:lnTo>
                      <a:pt x="0" y="70"/>
                    </a:lnTo>
                    <a:lnTo>
                      <a:pt x="1" y="62"/>
                    </a:lnTo>
                    <a:lnTo>
                      <a:pt x="3" y="55"/>
                    </a:lnTo>
                    <a:lnTo>
                      <a:pt x="5" y="48"/>
                    </a:lnTo>
                    <a:lnTo>
                      <a:pt x="13" y="35"/>
                    </a:lnTo>
                    <a:lnTo>
                      <a:pt x="21" y="23"/>
                    </a:lnTo>
                    <a:lnTo>
                      <a:pt x="33" y="13"/>
                    </a:lnTo>
                    <a:lnTo>
                      <a:pt x="46" y="6"/>
                    </a:lnTo>
                    <a:lnTo>
                      <a:pt x="53" y="5"/>
                    </a:lnTo>
                    <a:lnTo>
                      <a:pt x="62" y="2"/>
                    </a:lnTo>
                    <a:lnTo>
                      <a:pt x="69" y="0"/>
                    </a:lnTo>
                    <a:lnTo>
                      <a:pt x="76" y="0"/>
                    </a:lnTo>
                    <a:lnTo>
                      <a:pt x="85"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5" y="155"/>
                    </a:lnTo>
                    <a:lnTo>
                      <a:pt x="76" y="1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5" name="任意多边形: 形状 44"/>
              <p:cNvSpPr/>
              <p:nvPr/>
            </p:nvSpPr>
            <p:spPr bwMode="auto">
              <a:xfrm>
                <a:off x="1524188" y="5538731"/>
                <a:ext cx="74256" cy="75712"/>
              </a:xfrm>
              <a:custGeom>
                <a:avLst/>
                <a:gdLst>
                  <a:gd name="T0" fmla="*/ 69 w 154"/>
                  <a:gd name="T1" fmla="*/ 39 h 155"/>
                  <a:gd name="T2" fmla="*/ 54 w 154"/>
                  <a:gd name="T3" fmla="*/ 46 h 155"/>
                  <a:gd name="T4" fmla="*/ 44 w 154"/>
                  <a:gd name="T5" fmla="*/ 57 h 155"/>
                  <a:gd name="T6" fmla="*/ 38 w 154"/>
                  <a:gd name="T7" fmla="*/ 70 h 155"/>
                  <a:gd name="T8" fmla="*/ 38 w 154"/>
                  <a:gd name="T9" fmla="*/ 85 h 155"/>
                  <a:gd name="T10" fmla="*/ 44 w 154"/>
                  <a:gd name="T11" fmla="*/ 100 h 155"/>
                  <a:gd name="T12" fmla="*/ 54 w 154"/>
                  <a:gd name="T13" fmla="*/ 110 h 155"/>
                  <a:gd name="T14" fmla="*/ 69 w 154"/>
                  <a:gd name="T15" fmla="*/ 116 h 155"/>
                  <a:gd name="T16" fmla="*/ 84 w 154"/>
                  <a:gd name="T17" fmla="*/ 116 h 155"/>
                  <a:gd name="T18" fmla="*/ 97 w 154"/>
                  <a:gd name="T19" fmla="*/ 110 h 155"/>
                  <a:gd name="T20" fmla="*/ 109 w 154"/>
                  <a:gd name="T21" fmla="*/ 100 h 155"/>
                  <a:gd name="T22" fmla="*/ 115 w 154"/>
                  <a:gd name="T23" fmla="*/ 85 h 155"/>
                  <a:gd name="T24" fmla="*/ 115 w 154"/>
                  <a:gd name="T25" fmla="*/ 70 h 155"/>
                  <a:gd name="T26" fmla="*/ 109 w 154"/>
                  <a:gd name="T27" fmla="*/ 57 h 155"/>
                  <a:gd name="T28" fmla="*/ 97 w 154"/>
                  <a:gd name="T29" fmla="*/ 46 h 155"/>
                  <a:gd name="T30" fmla="*/ 84 w 154"/>
                  <a:gd name="T31" fmla="*/ 39 h 155"/>
                  <a:gd name="T32" fmla="*/ 76 w 154"/>
                  <a:gd name="T33" fmla="*/ 155 h 155"/>
                  <a:gd name="T34" fmla="*/ 61 w 154"/>
                  <a:gd name="T35" fmla="*/ 153 h 155"/>
                  <a:gd name="T36" fmla="*/ 46 w 154"/>
                  <a:gd name="T37" fmla="*/ 149 h 155"/>
                  <a:gd name="T38" fmla="*/ 21 w 154"/>
                  <a:gd name="T39" fmla="*/ 133 h 155"/>
                  <a:gd name="T40" fmla="*/ 5 w 154"/>
                  <a:gd name="T41" fmla="*/ 108 h 155"/>
                  <a:gd name="T42" fmla="*/ 1 w 154"/>
                  <a:gd name="T43" fmla="*/ 94 h 155"/>
                  <a:gd name="T44" fmla="*/ 0 w 154"/>
                  <a:gd name="T45" fmla="*/ 78 h 155"/>
                  <a:gd name="T46" fmla="*/ 1 w 154"/>
                  <a:gd name="T47" fmla="*/ 62 h 155"/>
                  <a:gd name="T48" fmla="*/ 5 w 154"/>
                  <a:gd name="T49" fmla="*/ 48 h 155"/>
                  <a:gd name="T50" fmla="*/ 21 w 154"/>
                  <a:gd name="T51" fmla="*/ 23 h 155"/>
                  <a:gd name="T52" fmla="*/ 46 w 154"/>
                  <a:gd name="T53" fmla="*/ 6 h 155"/>
                  <a:gd name="T54" fmla="*/ 61 w 154"/>
                  <a:gd name="T55" fmla="*/ 2 h 155"/>
                  <a:gd name="T56" fmla="*/ 76 w 154"/>
                  <a:gd name="T57" fmla="*/ 0 h 155"/>
                  <a:gd name="T58" fmla="*/ 92 w 154"/>
                  <a:gd name="T59" fmla="*/ 2 h 155"/>
                  <a:gd name="T60" fmla="*/ 106 w 154"/>
                  <a:gd name="T61" fmla="*/ 6 h 155"/>
                  <a:gd name="T62" fmla="*/ 131 w 154"/>
                  <a:gd name="T63" fmla="*/ 23 h 155"/>
                  <a:gd name="T64" fmla="*/ 148 w 154"/>
                  <a:gd name="T65" fmla="*/ 48 h 155"/>
                  <a:gd name="T66" fmla="*/ 152 w 154"/>
                  <a:gd name="T67" fmla="*/ 62 h 155"/>
                  <a:gd name="T68" fmla="*/ 154 w 154"/>
                  <a:gd name="T69" fmla="*/ 78 h 155"/>
                  <a:gd name="T70" fmla="*/ 152 w 154"/>
                  <a:gd name="T71" fmla="*/ 94 h 155"/>
                  <a:gd name="T72" fmla="*/ 148 w 154"/>
                  <a:gd name="T73" fmla="*/ 108 h 155"/>
                  <a:gd name="T74" fmla="*/ 131 w 154"/>
                  <a:gd name="T75" fmla="*/ 133 h 155"/>
                  <a:gd name="T76" fmla="*/ 106 w 154"/>
                  <a:gd name="T77" fmla="*/ 149 h 155"/>
                  <a:gd name="T78" fmla="*/ 92 w 154"/>
                  <a:gd name="T79" fmla="*/ 153 h 155"/>
                  <a:gd name="T80" fmla="*/ 76 w 154"/>
                  <a:gd name="T8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55">
                    <a:moveTo>
                      <a:pt x="76" y="39"/>
                    </a:moveTo>
                    <a:lnTo>
                      <a:pt x="69" y="39"/>
                    </a:lnTo>
                    <a:lnTo>
                      <a:pt x="61" y="42"/>
                    </a:lnTo>
                    <a:lnTo>
                      <a:pt x="54" y="46"/>
                    </a:lnTo>
                    <a:lnTo>
                      <a:pt x="48" y="51"/>
                    </a:lnTo>
                    <a:lnTo>
                      <a:pt x="44" y="57"/>
                    </a:lnTo>
                    <a:lnTo>
                      <a:pt x="41" y="62"/>
                    </a:lnTo>
                    <a:lnTo>
                      <a:pt x="38" y="70"/>
                    </a:lnTo>
                    <a:lnTo>
                      <a:pt x="38" y="78"/>
                    </a:lnTo>
                    <a:lnTo>
                      <a:pt x="38" y="85"/>
                    </a:lnTo>
                    <a:lnTo>
                      <a:pt x="41" y="93"/>
                    </a:lnTo>
                    <a:lnTo>
                      <a:pt x="44" y="100"/>
                    </a:lnTo>
                    <a:lnTo>
                      <a:pt x="48" y="106"/>
                    </a:lnTo>
                    <a:lnTo>
                      <a:pt x="54" y="110"/>
                    </a:lnTo>
                    <a:lnTo>
                      <a:pt x="61" y="113"/>
                    </a:lnTo>
                    <a:lnTo>
                      <a:pt x="69" y="116"/>
                    </a:lnTo>
                    <a:lnTo>
                      <a:pt x="76" y="117"/>
                    </a:lnTo>
                    <a:lnTo>
                      <a:pt x="84" y="116"/>
                    </a:lnTo>
                    <a:lnTo>
                      <a:pt x="92" y="113"/>
                    </a:lnTo>
                    <a:lnTo>
                      <a:pt x="97" y="110"/>
                    </a:lnTo>
                    <a:lnTo>
                      <a:pt x="103" y="106"/>
                    </a:lnTo>
                    <a:lnTo>
                      <a:pt x="109" y="100"/>
                    </a:lnTo>
                    <a:lnTo>
                      <a:pt x="112" y="93"/>
                    </a:lnTo>
                    <a:lnTo>
                      <a:pt x="115" y="85"/>
                    </a:lnTo>
                    <a:lnTo>
                      <a:pt x="115" y="78"/>
                    </a:lnTo>
                    <a:lnTo>
                      <a:pt x="115" y="70"/>
                    </a:lnTo>
                    <a:lnTo>
                      <a:pt x="112" y="62"/>
                    </a:lnTo>
                    <a:lnTo>
                      <a:pt x="109" y="57"/>
                    </a:lnTo>
                    <a:lnTo>
                      <a:pt x="103" y="51"/>
                    </a:lnTo>
                    <a:lnTo>
                      <a:pt x="97" y="46"/>
                    </a:lnTo>
                    <a:lnTo>
                      <a:pt x="92" y="42"/>
                    </a:lnTo>
                    <a:lnTo>
                      <a:pt x="84" y="39"/>
                    </a:lnTo>
                    <a:lnTo>
                      <a:pt x="76" y="39"/>
                    </a:lnTo>
                    <a:close/>
                    <a:moveTo>
                      <a:pt x="76" y="155"/>
                    </a:moveTo>
                    <a:lnTo>
                      <a:pt x="69" y="155"/>
                    </a:lnTo>
                    <a:lnTo>
                      <a:pt x="61" y="153"/>
                    </a:lnTo>
                    <a:lnTo>
                      <a:pt x="53" y="152"/>
                    </a:lnTo>
                    <a:lnTo>
                      <a:pt x="46" y="149"/>
                    </a:lnTo>
                    <a:lnTo>
                      <a:pt x="33" y="142"/>
                    </a:lnTo>
                    <a:lnTo>
                      <a:pt x="21" y="133"/>
                    </a:lnTo>
                    <a:lnTo>
                      <a:pt x="12" y="121"/>
                    </a:lnTo>
                    <a:lnTo>
                      <a:pt x="5" y="108"/>
                    </a:lnTo>
                    <a:lnTo>
                      <a:pt x="2" y="101"/>
                    </a:lnTo>
                    <a:lnTo>
                      <a:pt x="1" y="94"/>
                    </a:lnTo>
                    <a:lnTo>
                      <a:pt x="0" y="85"/>
                    </a:lnTo>
                    <a:lnTo>
                      <a:pt x="0" y="78"/>
                    </a:lnTo>
                    <a:lnTo>
                      <a:pt x="0" y="70"/>
                    </a:lnTo>
                    <a:lnTo>
                      <a:pt x="1" y="62"/>
                    </a:lnTo>
                    <a:lnTo>
                      <a:pt x="2" y="55"/>
                    </a:lnTo>
                    <a:lnTo>
                      <a:pt x="5" y="48"/>
                    </a:lnTo>
                    <a:lnTo>
                      <a:pt x="12" y="35"/>
                    </a:lnTo>
                    <a:lnTo>
                      <a:pt x="21" y="23"/>
                    </a:lnTo>
                    <a:lnTo>
                      <a:pt x="33" y="13"/>
                    </a:lnTo>
                    <a:lnTo>
                      <a:pt x="46" y="6"/>
                    </a:lnTo>
                    <a:lnTo>
                      <a:pt x="53" y="5"/>
                    </a:lnTo>
                    <a:lnTo>
                      <a:pt x="61" y="2"/>
                    </a:lnTo>
                    <a:lnTo>
                      <a:pt x="69" y="0"/>
                    </a:lnTo>
                    <a:lnTo>
                      <a:pt x="76" y="0"/>
                    </a:lnTo>
                    <a:lnTo>
                      <a:pt x="84" y="0"/>
                    </a:lnTo>
                    <a:lnTo>
                      <a:pt x="92" y="2"/>
                    </a:lnTo>
                    <a:lnTo>
                      <a:pt x="99" y="5"/>
                    </a:lnTo>
                    <a:lnTo>
                      <a:pt x="106" y="6"/>
                    </a:lnTo>
                    <a:lnTo>
                      <a:pt x="119" y="13"/>
                    </a:lnTo>
                    <a:lnTo>
                      <a:pt x="131" y="23"/>
                    </a:lnTo>
                    <a:lnTo>
                      <a:pt x="141" y="35"/>
                    </a:lnTo>
                    <a:lnTo>
                      <a:pt x="148" y="48"/>
                    </a:lnTo>
                    <a:lnTo>
                      <a:pt x="151" y="55"/>
                    </a:lnTo>
                    <a:lnTo>
                      <a:pt x="152" y="62"/>
                    </a:lnTo>
                    <a:lnTo>
                      <a:pt x="154" y="70"/>
                    </a:lnTo>
                    <a:lnTo>
                      <a:pt x="154" y="78"/>
                    </a:lnTo>
                    <a:lnTo>
                      <a:pt x="154" y="85"/>
                    </a:lnTo>
                    <a:lnTo>
                      <a:pt x="152" y="94"/>
                    </a:lnTo>
                    <a:lnTo>
                      <a:pt x="151" y="101"/>
                    </a:lnTo>
                    <a:lnTo>
                      <a:pt x="148" y="108"/>
                    </a:lnTo>
                    <a:lnTo>
                      <a:pt x="141" y="121"/>
                    </a:lnTo>
                    <a:lnTo>
                      <a:pt x="131" y="133"/>
                    </a:lnTo>
                    <a:lnTo>
                      <a:pt x="119" y="142"/>
                    </a:lnTo>
                    <a:lnTo>
                      <a:pt x="106" y="149"/>
                    </a:lnTo>
                    <a:lnTo>
                      <a:pt x="99" y="152"/>
                    </a:lnTo>
                    <a:lnTo>
                      <a:pt x="92" y="153"/>
                    </a:lnTo>
                    <a:lnTo>
                      <a:pt x="84" y="155"/>
                    </a:lnTo>
                    <a:lnTo>
                      <a:pt x="76" y="1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6" name="任意多边形: 形状 45"/>
              <p:cNvSpPr/>
              <p:nvPr/>
            </p:nvSpPr>
            <p:spPr bwMode="auto">
              <a:xfrm>
                <a:off x="1448476" y="5164541"/>
                <a:ext cx="18928" cy="149967"/>
              </a:xfrm>
              <a:custGeom>
                <a:avLst/>
                <a:gdLst>
                  <a:gd name="T0" fmla="*/ 20 w 39"/>
                  <a:gd name="T1" fmla="*/ 309 h 309"/>
                  <a:gd name="T2" fmla="*/ 16 w 39"/>
                  <a:gd name="T3" fmla="*/ 309 h 309"/>
                  <a:gd name="T4" fmla="*/ 13 w 39"/>
                  <a:gd name="T5" fmla="*/ 307 h 309"/>
                  <a:gd name="T6" fmla="*/ 9 w 39"/>
                  <a:gd name="T7" fmla="*/ 306 h 309"/>
                  <a:gd name="T8" fmla="*/ 6 w 39"/>
                  <a:gd name="T9" fmla="*/ 303 h 309"/>
                  <a:gd name="T10" fmla="*/ 4 w 39"/>
                  <a:gd name="T11" fmla="*/ 300 h 309"/>
                  <a:gd name="T12" fmla="*/ 1 w 39"/>
                  <a:gd name="T13" fmla="*/ 297 h 309"/>
                  <a:gd name="T14" fmla="*/ 1 w 39"/>
                  <a:gd name="T15" fmla="*/ 294 h 309"/>
                  <a:gd name="T16" fmla="*/ 0 w 39"/>
                  <a:gd name="T17" fmla="*/ 290 h 309"/>
                  <a:gd name="T18" fmla="*/ 0 w 39"/>
                  <a:gd name="T19" fmla="*/ 19 h 309"/>
                  <a:gd name="T20" fmla="*/ 1 w 39"/>
                  <a:gd name="T21" fmla="*/ 15 h 309"/>
                  <a:gd name="T22" fmla="*/ 1 w 39"/>
                  <a:gd name="T23" fmla="*/ 12 h 309"/>
                  <a:gd name="T24" fmla="*/ 4 w 39"/>
                  <a:gd name="T25" fmla="*/ 9 h 309"/>
                  <a:gd name="T26" fmla="*/ 6 w 39"/>
                  <a:gd name="T27" fmla="*/ 6 h 309"/>
                  <a:gd name="T28" fmla="*/ 9 w 39"/>
                  <a:gd name="T29" fmla="*/ 3 h 309"/>
                  <a:gd name="T30" fmla="*/ 13 w 39"/>
                  <a:gd name="T31" fmla="*/ 2 h 309"/>
                  <a:gd name="T32" fmla="*/ 16 w 39"/>
                  <a:gd name="T33" fmla="*/ 0 h 309"/>
                  <a:gd name="T34" fmla="*/ 20 w 39"/>
                  <a:gd name="T35" fmla="*/ 0 h 309"/>
                  <a:gd name="T36" fmla="*/ 24 w 39"/>
                  <a:gd name="T37" fmla="*/ 0 h 309"/>
                  <a:gd name="T38" fmla="*/ 27 w 39"/>
                  <a:gd name="T39" fmla="*/ 2 h 309"/>
                  <a:gd name="T40" fmla="*/ 30 w 39"/>
                  <a:gd name="T41" fmla="*/ 3 h 309"/>
                  <a:gd name="T42" fmla="*/ 33 w 39"/>
                  <a:gd name="T43" fmla="*/ 6 h 309"/>
                  <a:gd name="T44" fmla="*/ 36 w 39"/>
                  <a:gd name="T45" fmla="*/ 9 h 309"/>
                  <a:gd name="T46" fmla="*/ 37 w 39"/>
                  <a:gd name="T47" fmla="*/ 12 h 309"/>
                  <a:gd name="T48" fmla="*/ 39 w 39"/>
                  <a:gd name="T49" fmla="*/ 15 h 309"/>
                  <a:gd name="T50" fmla="*/ 39 w 39"/>
                  <a:gd name="T51" fmla="*/ 19 h 309"/>
                  <a:gd name="T52" fmla="*/ 39 w 39"/>
                  <a:gd name="T53" fmla="*/ 290 h 309"/>
                  <a:gd name="T54" fmla="*/ 39 w 39"/>
                  <a:gd name="T55" fmla="*/ 294 h 309"/>
                  <a:gd name="T56" fmla="*/ 37 w 39"/>
                  <a:gd name="T57" fmla="*/ 297 h 309"/>
                  <a:gd name="T58" fmla="*/ 36 w 39"/>
                  <a:gd name="T59" fmla="*/ 300 h 309"/>
                  <a:gd name="T60" fmla="*/ 33 w 39"/>
                  <a:gd name="T61" fmla="*/ 303 h 309"/>
                  <a:gd name="T62" fmla="*/ 30 w 39"/>
                  <a:gd name="T63" fmla="*/ 306 h 309"/>
                  <a:gd name="T64" fmla="*/ 27 w 39"/>
                  <a:gd name="T65" fmla="*/ 307 h 309"/>
                  <a:gd name="T66" fmla="*/ 24 w 39"/>
                  <a:gd name="T67" fmla="*/ 309 h 309"/>
                  <a:gd name="T68" fmla="*/ 20 w 39"/>
                  <a:gd name="T69"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9">
                    <a:moveTo>
                      <a:pt x="20" y="309"/>
                    </a:moveTo>
                    <a:lnTo>
                      <a:pt x="16" y="309"/>
                    </a:lnTo>
                    <a:lnTo>
                      <a:pt x="13" y="307"/>
                    </a:lnTo>
                    <a:lnTo>
                      <a:pt x="9" y="306"/>
                    </a:lnTo>
                    <a:lnTo>
                      <a:pt x="6" y="303"/>
                    </a:lnTo>
                    <a:lnTo>
                      <a:pt x="4" y="300"/>
                    </a:lnTo>
                    <a:lnTo>
                      <a:pt x="1" y="297"/>
                    </a:lnTo>
                    <a:lnTo>
                      <a:pt x="1" y="294"/>
                    </a:lnTo>
                    <a:lnTo>
                      <a:pt x="0" y="290"/>
                    </a:lnTo>
                    <a:lnTo>
                      <a:pt x="0" y="19"/>
                    </a:lnTo>
                    <a:lnTo>
                      <a:pt x="1" y="15"/>
                    </a:lnTo>
                    <a:lnTo>
                      <a:pt x="1" y="12"/>
                    </a:lnTo>
                    <a:lnTo>
                      <a:pt x="4" y="9"/>
                    </a:lnTo>
                    <a:lnTo>
                      <a:pt x="6" y="6"/>
                    </a:lnTo>
                    <a:lnTo>
                      <a:pt x="9" y="3"/>
                    </a:lnTo>
                    <a:lnTo>
                      <a:pt x="13" y="2"/>
                    </a:lnTo>
                    <a:lnTo>
                      <a:pt x="16" y="0"/>
                    </a:lnTo>
                    <a:lnTo>
                      <a:pt x="20" y="0"/>
                    </a:lnTo>
                    <a:lnTo>
                      <a:pt x="24" y="0"/>
                    </a:lnTo>
                    <a:lnTo>
                      <a:pt x="27" y="2"/>
                    </a:lnTo>
                    <a:lnTo>
                      <a:pt x="30" y="3"/>
                    </a:lnTo>
                    <a:lnTo>
                      <a:pt x="33" y="6"/>
                    </a:lnTo>
                    <a:lnTo>
                      <a:pt x="36" y="9"/>
                    </a:lnTo>
                    <a:lnTo>
                      <a:pt x="37" y="12"/>
                    </a:lnTo>
                    <a:lnTo>
                      <a:pt x="39" y="15"/>
                    </a:lnTo>
                    <a:lnTo>
                      <a:pt x="39" y="19"/>
                    </a:lnTo>
                    <a:lnTo>
                      <a:pt x="39" y="290"/>
                    </a:lnTo>
                    <a:lnTo>
                      <a:pt x="39" y="294"/>
                    </a:lnTo>
                    <a:lnTo>
                      <a:pt x="37" y="297"/>
                    </a:lnTo>
                    <a:lnTo>
                      <a:pt x="36" y="300"/>
                    </a:lnTo>
                    <a:lnTo>
                      <a:pt x="33" y="303"/>
                    </a:lnTo>
                    <a:lnTo>
                      <a:pt x="30" y="306"/>
                    </a:lnTo>
                    <a:lnTo>
                      <a:pt x="27" y="307"/>
                    </a:lnTo>
                    <a:lnTo>
                      <a:pt x="24" y="309"/>
                    </a:lnTo>
                    <a:lnTo>
                      <a:pt x="20" y="3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7" name="任意多边形: 形状 46"/>
              <p:cNvSpPr/>
              <p:nvPr/>
            </p:nvSpPr>
            <p:spPr bwMode="auto">
              <a:xfrm>
                <a:off x="1393149" y="5164541"/>
                <a:ext cx="131039" cy="74256"/>
              </a:xfrm>
              <a:custGeom>
                <a:avLst/>
                <a:gdLst>
                  <a:gd name="T0" fmla="*/ 250 w 271"/>
                  <a:gd name="T1" fmla="*/ 154 h 154"/>
                  <a:gd name="T2" fmla="*/ 247 w 271"/>
                  <a:gd name="T3" fmla="*/ 154 h 154"/>
                  <a:gd name="T4" fmla="*/ 243 w 271"/>
                  <a:gd name="T5" fmla="*/ 153 h 154"/>
                  <a:gd name="T6" fmla="*/ 240 w 271"/>
                  <a:gd name="T7" fmla="*/ 152 h 154"/>
                  <a:gd name="T8" fmla="*/ 237 w 271"/>
                  <a:gd name="T9" fmla="*/ 149 h 154"/>
                  <a:gd name="T10" fmla="*/ 135 w 271"/>
                  <a:gd name="T11" fmla="*/ 46 h 154"/>
                  <a:gd name="T12" fmla="*/ 33 w 271"/>
                  <a:gd name="T13" fmla="*/ 149 h 154"/>
                  <a:gd name="T14" fmla="*/ 30 w 271"/>
                  <a:gd name="T15" fmla="*/ 152 h 154"/>
                  <a:gd name="T16" fmla="*/ 26 w 271"/>
                  <a:gd name="T17" fmla="*/ 153 h 154"/>
                  <a:gd name="T18" fmla="*/ 23 w 271"/>
                  <a:gd name="T19" fmla="*/ 154 h 154"/>
                  <a:gd name="T20" fmla="*/ 19 w 271"/>
                  <a:gd name="T21" fmla="*/ 154 h 154"/>
                  <a:gd name="T22" fmla="*/ 16 w 271"/>
                  <a:gd name="T23" fmla="*/ 154 h 154"/>
                  <a:gd name="T24" fmla="*/ 11 w 271"/>
                  <a:gd name="T25" fmla="*/ 153 h 154"/>
                  <a:gd name="T26" fmla="*/ 8 w 271"/>
                  <a:gd name="T27" fmla="*/ 152 h 154"/>
                  <a:gd name="T28" fmla="*/ 6 w 271"/>
                  <a:gd name="T29" fmla="*/ 149 h 154"/>
                  <a:gd name="T30" fmla="*/ 3 w 271"/>
                  <a:gd name="T31" fmla="*/ 146 h 154"/>
                  <a:gd name="T32" fmla="*/ 1 w 271"/>
                  <a:gd name="T33" fmla="*/ 143 h 154"/>
                  <a:gd name="T34" fmla="*/ 0 w 271"/>
                  <a:gd name="T35" fmla="*/ 139 h 154"/>
                  <a:gd name="T36" fmla="*/ 0 w 271"/>
                  <a:gd name="T37" fmla="*/ 136 h 154"/>
                  <a:gd name="T38" fmla="*/ 0 w 271"/>
                  <a:gd name="T39" fmla="*/ 131 h 154"/>
                  <a:gd name="T40" fmla="*/ 1 w 271"/>
                  <a:gd name="T41" fmla="*/ 129 h 154"/>
                  <a:gd name="T42" fmla="*/ 3 w 271"/>
                  <a:gd name="T43" fmla="*/ 124 h 154"/>
                  <a:gd name="T44" fmla="*/ 6 w 271"/>
                  <a:gd name="T45" fmla="*/ 121 h 154"/>
                  <a:gd name="T46" fmla="*/ 121 w 271"/>
                  <a:gd name="T47" fmla="*/ 6 h 154"/>
                  <a:gd name="T48" fmla="*/ 124 w 271"/>
                  <a:gd name="T49" fmla="*/ 3 h 154"/>
                  <a:gd name="T50" fmla="*/ 128 w 271"/>
                  <a:gd name="T51" fmla="*/ 2 h 154"/>
                  <a:gd name="T52" fmla="*/ 131 w 271"/>
                  <a:gd name="T53" fmla="*/ 0 h 154"/>
                  <a:gd name="T54" fmla="*/ 135 w 271"/>
                  <a:gd name="T55" fmla="*/ 0 h 154"/>
                  <a:gd name="T56" fmla="*/ 138 w 271"/>
                  <a:gd name="T57" fmla="*/ 0 h 154"/>
                  <a:gd name="T58" fmla="*/ 142 w 271"/>
                  <a:gd name="T59" fmla="*/ 2 h 154"/>
                  <a:gd name="T60" fmla="*/ 145 w 271"/>
                  <a:gd name="T61" fmla="*/ 3 h 154"/>
                  <a:gd name="T62" fmla="*/ 148 w 271"/>
                  <a:gd name="T63" fmla="*/ 6 h 154"/>
                  <a:gd name="T64" fmla="*/ 265 w 271"/>
                  <a:gd name="T65" fmla="*/ 121 h 154"/>
                  <a:gd name="T66" fmla="*/ 266 w 271"/>
                  <a:gd name="T67" fmla="*/ 124 h 154"/>
                  <a:gd name="T68" fmla="*/ 269 w 271"/>
                  <a:gd name="T69" fmla="*/ 129 h 154"/>
                  <a:gd name="T70" fmla="*/ 269 w 271"/>
                  <a:gd name="T71" fmla="*/ 131 h 154"/>
                  <a:gd name="T72" fmla="*/ 271 w 271"/>
                  <a:gd name="T73" fmla="*/ 136 h 154"/>
                  <a:gd name="T74" fmla="*/ 269 w 271"/>
                  <a:gd name="T75" fmla="*/ 139 h 154"/>
                  <a:gd name="T76" fmla="*/ 269 w 271"/>
                  <a:gd name="T77" fmla="*/ 143 h 154"/>
                  <a:gd name="T78" fmla="*/ 266 w 271"/>
                  <a:gd name="T79" fmla="*/ 146 h 154"/>
                  <a:gd name="T80" fmla="*/ 265 w 271"/>
                  <a:gd name="T81" fmla="*/ 149 h 154"/>
                  <a:gd name="T82" fmla="*/ 262 w 271"/>
                  <a:gd name="T83" fmla="*/ 152 h 154"/>
                  <a:gd name="T84" fmla="*/ 258 w 271"/>
                  <a:gd name="T85" fmla="*/ 153 h 154"/>
                  <a:gd name="T86" fmla="*/ 255 w 271"/>
                  <a:gd name="T87" fmla="*/ 154 h 154"/>
                  <a:gd name="T88" fmla="*/ 250 w 271"/>
                  <a:gd name="T8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1" h="154">
                    <a:moveTo>
                      <a:pt x="250" y="154"/>
                    </a:moveTo>
                    <a:lnTo>
                      <a:pt x="247" y="154"/>
                    </a:lnTo>
                    <a:lnTo>
                      <a:pt x="243" y="153"/>
                    </a:lnTo>
                    <a:lnTo>
                      <a:pt x="240" y="152"/>
                    </a:lnTo>
                    <a:lnTo>
                      <a:pt x="237" y="149"/>
                    </a:lnTo>
                    <a:lnTo>
                      <a:pt x="135" y="46"/>
                    </a:lnTo>
                    <a:lnTo>
                      <a:pt x="33" y="149"/>
                    </a:lnTo>
                    <a:lnTo>
                      <a:pt x="30" y="152"/>
                    </a:lnTo>
                    <a:lnTo>
                      <a:pt x="26" y="153"/>
                    </a:lnTo>
                    <a:lnTo>
                      <a:pt x="23" y="154"/>
                    </a:lnTo>
                    <a:lnTo>
                      <a:pt x="19" y="154"/>
                    </a:lnTo>
                    <a:lnTo>
                      <a:pt x="16" y="154"/>
                    </a:lnTo>
                    <a:lnTo>
                      <a:pt x="11" y="153"/>
                    </a:lnTo>
                    <a:lnTo>
                      <a:pt x="8" y="152"/>
                    </a:lnTo>
                    <a:lnTo>
                      <a:pt x="6" y="149"/>
                    </a:lnTo>
                    <a:lnTo>
                      <a:pt x="3" y="146"/>
                    </a:lnTo>
                    <a:lnTo>
                      <a:pt x="1" y="143"/>
                    </a:lnTo>
                    <a:lnTo>
                      <a:pt x="0" y="139"/>
                    </a:lnTo>
                    <a:lnTo>
                      <a:pt x="0" y="136"/>
                    </a:lnTo>
                    <a:lnTo>
                      <a:pt x="0" y="131"/>
                    </a:lnTo>
                    <a:lnTo>
                      <a:pt x="1" y="129"/>
                    </a:lnTo>
                    <a:lnTo>
                      <a:pt x="3" y="124"/>
                    </a:lnTo>
                    <a:lnTo>
                      <a:pt x="6" y="121"/>
                    </a:lnTo>
                    <a:lnTo>
                      <a:pt x="121" y="6"/>
                    </a:lnTo>
                    <a:lnTo>
                      <a:pt x="124" y="3"/>
                    </a:lnTo>
                    <a:lnTo>
                      <a:pt x="128" y="2"/>
                    </a:lnTo>
                    <a:lnTo>
                      <a:pt x="131" y="0"/>
                    </a:lnTo>
                    <a:lnTo>
                      <a:pt x="135" y="0"/>
                    </a:lnTo>
                    <a:lnTo>
                      <a:pt x="138" y="0"/>
                    </a:lnTo>
                    <a:lnTo>
                      <a:pt x="142" y="2"/>
                    </a:lnTo>
                    <a:lnTo>
                      <a:pt x="145" y="3"/>
                    </a:lnTo>
                    <a:lnTo>
                      <a:pt x="148" y="6"/>
                    </a:lnTo>
                    <a:lnTo>
                      <a:pt x="265" y="121"/>
                    </a:lnTo>
                    <a:lnTo>
                      <a:pt x="266" y="124"/>
                    </a:lnTo>
                    <a:lnTo>
                      <a:pt x="269" y="129"/>
                    </a:lnTo>
                    <a:lnTo>
                      <a:pt x="269" y="131"/>
                    </a:lnTo>
                    <a:lnTo>
                      <a:pt x="271" y="136"/>
                    </a:lnTo>
                    <a:lnTo>
                      <a:pt x="269" y="139"/>
                    </a:lnTo>
                    <a:lnTo>
                      <a:pt x="269" y="143"/>
                    </a:lnTo>
                    <a:lnTo>
                      <a:pt x="266" y="146"/>
                    </a:lnTo>
                    <a:lnTo>
                      <a:pt x="265" y="149"/>
                    </a:lnTo>
                    <a:lnTo>
                      <a:pt x="262" y="152"/>
                    </a:lnTo>
                    <a:lnTo>
                      <a:pt x="258" y="153"/>
                    </a:lnTo>
                    <a:lnTo>
                      <a:pt x="255" y="154"/>
                    </a:lnTo>
                    <a:lnTo>
                      <a:pt x="250"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8" name="任意多边形: 形状 47"/>
              <p:cNvSpPr/>
              <p:nvPr/>
            </p:nvSpPr>
            <p:spPr bwMode="auto">
              <a:xfrm>
                <a:off x="1345101" y="5221325"/>
                <a:ext cx="365454" cy="336334"/>
              </a:xfrm>
              <a:custGeom>
                <a:avLst/>
                <a:gdLst>
                  <a:gd name="T0" fmla="*/ 444 w 753"/>
                  <a:gd name="T1" fmla="*/ 695 h 695"/>
                  <a:gd name="T2" fmla="*/ 19 w 753"/>
                  <a:gd name="T3" fmla="*/ 695 h 695"/>
                  <a:gd name="T4" fmla="*/ 16 w 753"/>
                  <a:gd name="T5" fmla="*/ 695 h 695"/>
                  <a:gd name="T6" fmla="*/ 12 w 753"/>
                  <a:gd name="T7" fmla="*/ 694 h 695"/>
                  <a:gd name="T8" fmla="*/ 9 w 753"/>
                  <a:gd name="T9" fmla="*/ 692 h 695"/>
                  <a:gd name="T10" fmla="*/ 6 w 753"/>
                  <a:gd name="T11" fmla="*/ 690 h 695"/>
                  <a:gd name="T12" fmla="*/ 3 w 753"/>
                  <a:gd name="T13" fmla="*/ 687 h 695"/>
                  <a:gd name="T14" fmla="*/ 2 w 753"/>
                  <a:gd name="T15" fmla="*/ 684 h 695"/>
                  <a:gd name="T16" fmla="*/ 0 w 753"/>
                  <a:gd name="T17" fmla="*/ 679 h 695"/>
                  <a:gd name="T18" fmla="*/ 0 w 753"/>
                  <a:gd name="T19" fmla="*/ 677 h 695"/>
                  <a:gd name="T20" fmla="*/ 0 w 753"/>
                  <a:gd name="T21" fmla="*/ 672 h 695"/>
                  <a:gd name="T22" fmla="*/ 2 w 753"/>
                  <a:gd name="T23" fmla="*/ 668 h 695"/>
                  <a:gd name="T24" fmla="*/ 3 w 753"/>
                  <a:gd name="T25" fmla="*/ 665 h 695"/>
                  <a:gd name="T26" fmla="*/ 6 w 753"/>
                  <a:gd name="T27" fmla="*/ 662 h 695"/>
                  <a:gd name="T28" fmla="*/ 9 w 753"/>
                  <a:gd name="T29" fmla="*/ 659 h 695"/>
                  <a:gd name="T30" fmla="*/ 12 w 753"/>
                  <a:gd name="T31" fmla="*/ 658 h 695"/>
                  <a:gd name="T32" fmla="*/ 16 w 753"/>
                  <a:gd name="T33" fmla="*/ 656 h 695"/>
                  <a:gd name="T34" fmla="*/ 19 w 753"/>
                  <a:gd name="T35" fmla="*/ 656 h 695"/>
                  <a:gd name="T36" fmla="*/ 429 w 753"/>
                  <a:gd name="T37" fmla="*/ 656 h 695"/>
                  <a:gd name="T38" fmla="*/ 581 w 753"/>
                  <a:gd name="T39" fmla="*/ 15 h 695"/>
                  <a:gd name="T40" fmla="*/ 582 w 753"/>
                  <a:gd name="T41" fmla="*/ 8 h 695"/>
                  <a:gd name="T42" fmla="*/ 586 w 753"/>
                  <a:gd name="T43" fmla="*/ 4 h 695"/>
                  <a:gd name="T44" fmla="*/ 592 w 753"/>
                  <a:gd name="T45" fmla="*/ 1 h 695"/>
                  <a:gd name="T46" fmla="*/ 599 w 753"/>
                  <a:gd name="T47" fmla="*/ 0 h 695"/>
                  <a:gd name="T48" fmla="*/ 733 w 753"/>
                  <a:gd name="T49" fmla="*/ 0 h 695"/>
                  <a:gd name="T50" fmla="*/ 738 w 753"/>
                  <a:gd name="T51" fmla="*/ 0 h 695"/>
                  <a:gd name="T52" fmla="*/ 742 w 753"/>
                  <a:gd name="T53" fmla="*/ 1 h 695"/>
                  <a:gd name="T54" fmla="*/ 745 w 753"/>
                  <a:gd name="T55" fmla="*/ 2 h 695"/>
                  <a:gd name="T56" fmla="*/ 748 w 753"/>
                  <a:gd name="T57" fmla="*/ 5 h 695"/>
                  <a:gd name="T58" fmla="*/ 751 w 753"/>
                  <a:gd name="T59" fmla="*/ 8 h 695"/>
                  <a:gd name="T60" fmla="*/ 752 w 753"/>
                  <a:gd name="T61" fmla="*/ 11 h 695"/>
                  <a:gd name="T62" fmla="*/ 753 w 753"/>
                  <a:gd name="T63" fmla="*/ 15 h 695"/>
                  <a:gd name="T64" fmla="*/ 753 w 753"/>
                  <a:gd name="T65" fmla="*/ 20 h 695"/>
                  <a:gd name="T66" fmla="*/ 753 w 753"/>
                  <a:gd name="T67" fmla="*/ 23 h 695"/>
                  <a:gd name="T68" fmla="*/ 752 w 753"/>
                  <a:gd name="T69" fmla="*/ 27 h 695"/>
                  <a:gd name="T70" fmla="*/ 751 w 753"/>
                  <a:gd name="T71" fmla="*/ 30 h 695"/>
                  <a:gd name="T72" fmla="*/ 748 w 753"/>
                  <a:gd name="T73" fmla="*/ 33 h 695"/>
                  <a:gd name="T74" fmla="*/ 745 w 753"/>
                  <a:gd name="T75" fmla="*/ 36 h 695"/>
                  <a:gd name="T76" fmla="*/ 742 w 753"/>
                  <a:gd name="T77" fmla="*/ 37 h 695"/>
                  <a:gd name="T78" fmla="*/ 738 w 753"/>
                  <a:gd name="T79" fmla="*/ 38 h 695"/>
                  <a:gd name="T80" fmla="*/ 733 w 753"/>
                  <a:gd name="T81" fmla="*/ 38 h 695"/>
                  <a:gd name="T82" fmla="*/ 614 w 753"/>
                  <a:gd name="T83" fmla="*/ 38 h 695"/>
                  <a:gd name="T84" fmla="*/ 463 w 753"/>
                  <a:gd name="T85" fmla="*/ 681 h 695"/>
                  <a:gd name="T86" fmla="*/ 461 w 753"/>
                  <a:gd name="T87" fmla="*/ 687 h 695"/>
                  <a:gd name="T88" fmla="*/ 457 w 753"/>
                  <a:gd name="T89" fmla="*/ 691 h 695"/>
                  <a:gd name="T90" fmla="*/ 451 w 753"/>
                  <a:gd name="T91" fmla="*/ 694 h 695"/>
                  <a:gd name="T92" fmla="*/ 444 w 753"/>
                  <a:gd name="T93"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3" h="695">
                    <a:moveTo>
                      <a:pt x="444" y="695"/>
                    </a:moveTo>
                    <a:lnTo>
                      <a:pt x="19" y="695"/>
                    </a:lnTo>
                    <a:lnTo>
                      <a:pt x="16" y="695"/>
                    </a:lnTo>
                    <a:lnTo>
                      <a:pt x="12" y="694"/>
                    </a:lnTo>
                    <a:lnTo>
                      <a:pt x="9" y="692"/>
                    </a:lnTo>
                    <a:lnTo>
                      <a:pt x="6" y="690"/>
                    </a:lnTo>
                    <a:lnTo>
                      <a:pt x="3" y="687"/>
                    </a:lnTo>
                    <a:lnTo>
                      <a:pt x="2" y="684"/>
                    </a:lnTo>
                    <a:lnTo>
                      <a:pt x="0" y="679"/>
                    </a:lnTo>
                    <a:lnTo>
                      <a:pt x="0" y="677"/>
                    </a:lnTo>
                    <a:lnTo>
                      <a:pt x="0" y="672"/>
                    </a:lnTo>
                    <a:lnTo>
                      <a:pt x="2" y="668"/>
                    </a:lnTo>
                    <a:lnTo>
                      <a:pt x="3" y="665"/>
                    </a:lnTo>
                    <a:lnTo>
                      <a:pt x="6" y="662"/>
                    </a:lnTo>
                    <a:lnTo>
                      <a:pt x="9" y="659"/>
                    </a:lnTo>
                    <a:lnTo>
                      <a:pt x="12" y="658"/>
                    </a:lnTo>
                    <a:lnTo>
                      <a:pt x="16" y="656"/>
                    </a:lnTo>
                    <a:lnTo>
                      <a:pt x="19" y="656"/>
                    </a:lnTo>
                    <a:lnTo>
                      <a:pt x="429" y="656"/>
                    </a:lnTo>
                    <a:lnTo>
                      <a:pt x="581" y="15"/>
                    </a:lnTo>
                    <a:lnTo>
                      <a:pt x="582" y="8"/>
                    </a:lnTo>
                    <a:lnTo>
                      <a:pt x="586" y="4"/>
                    </a:lnTo>
                    <a:lnTo>
                      <a:pt x="592" y="1"/>
                    </a:lnTo>
                    <a:lnTo>
                      <a:pt x="599" y="0"/>
                    </a:lnTo>
                    <a:lnTo>
                      <a:pt x="733" y="0"/>
                    </a:lnTo>
                    <a:lnTo>
                      <a:pt x="738" y="0"/>
                    </a:lnTo>
                    <a:lnTo>
                      <a:pt x="742" y="1"/>
                    </a:lnTo>
                    <a:lnTo>
                      <a:pt x="745" y="2"/>
                    </a:lnTo>
                    <a:lnTo>
                      <a:pt x="748" y="5"/>
                    </a:lnTo>
                    <a:lnTo>
                      <a:pt x="751" y="8"/>
                    </a:lnTo>
                    <a:lnTo>
                      <a:pt x="752" y="11"/>
                    </a:lnTo>
                    <a:lnTo>
                      <a:pt x="753" y="15"/>
                    </a:lnTo>
                    <a:lnTo>
                      <a:pt x="753" y="20"/>
                    </a:lnTo>
                    <a:lnTo>
                      <a:pt x="753" y="23"/>
                    </a:lnTo>
                    <a:lnTo>
                      <a:pt x="752" y="27"/>
                    </a:lnTo>
                    <a:lnTo>
                      <a:pt x="751" y="30"/>
                    </a:lnTo>
                    <a:lnTo>
                      <a:pt x="748" y="33"/>
                    </a:lnTo>
                    <a:lnTo>
                      <a:pt x="745" y="36"/>
                    </a:lnTo>
                    <a:lnTo>
                      <a:pt x="742" y="37"/>
                    </a:lnTo>
                    <a:lnTo>
                      <a:pt x="738" y="38"/>
                    </a:lnTo>
                    <a:lnTo>
                      <a:pt x="733" y="38"/>
                    </a:lnTo>
                    <a:lnTo>
                      <a:pt x="614" y="38"/>
                    </a:lnTo>
                    <a:lnTo>
                      <a:pt x="463" y="681"/>
                    </a:lnTo>
                    <a:lnTo>
                      <a:pt x="461" y="687"/>
                    </a:lnTo>
                    <a:lnTo>
                      <a:pt x="457" y="691"/>
                    </a:lnTo>
                    <a:lnTo>
                      <a:pt x="451" y="694"/>
                    </a:lnTo>
                    <a:lnTo>
                      <a:pt x="444" y="6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9" name="任意多边形: 形状 48"/>
              <p:cNvSpPr/>
              <p:nvPr/>
            </p:nvSpPr>
            <p:spPr bwMode="auto">
              <a:xfrm>
                <a:off x="1260653" y="5333436"/>
                <a:ext cx="356718" cy="187823"/>
              </a:xfrm>
              <a:custGeom>
                <a:avLst/>
                <a:gdLst>
                  <a:gd name="T0" fmla="*/ 638 w 734"/>
                  <a:gd name="T1" fmla="*/ 387 h 387"/>
                  <a:gd name="T2" fmla="*/ 135 w 734"/>
                  <a:gd name="T3" fmla="*/ 387 h 387"/>
                  <a:gd name="T4" fmla="*/ 130 w 734"/>
                  <a:gd name="T5" fmla="*/ 387 h 387"/>
                  <a:gd name="T6" fmla="*/ 124 w 734"/>
                  <a:gd name="T7" fmla="*/ 384 h 387"/>
                  <a:gd name="T8" fmla="*/ 120 w 734"/>
                  <a:gd name="T9" fmla="*/ 379 h 387"/>
                  <a:gd name="T10" fmla="*/ 117 w 734"/>
                  <a:gd name="T11" fmla="*/ 374 h 387"/>
                  <a:gd name="T12" fmla="*/ 2 w 734"/>
                  <a:gd name="T13" fmla="*/ 26 h 387"/>
                  <a:gd name="T14" fmla="*/ 0 w 734"/>
                  <a:gd name="T15" fmla="*/ 22 h 387"/>
                  <a:gd name="T16" fmla="*/ 0 w 734"/>
                  <a:gd name="T17" fmla="*/ 16 h 387"/>
                  <a:gd name="T18" fmla="*/ 2 w 734"/>
                  <a:gd name="T19" fmla="*/ 12 h 387"/>
                  <a:gd name="T20" fmla="*/ 4 w 734"/>
                  <a:gd name="T21" fmla="*/ 9 h 387"/>
                  <a:gd name="T22" fmla="*/ 7 w 734"/>
                  <a:gd name="T23" fmla="*/ 5 h 387"/>
                  <a:gd name="T24" fmla="*/ 12 w 734"/>
                  <a:gd name="T25" fmla="*/ 3 h 387"/>
                  <a:gd name="T26" fmla="*/ 14 w 734"/>
                  <a:gd name="T27" fmla="*/ 0 h 387"/>
                  <a:gd name="T28" fmla="*/ 20 w 734"/>
                  <a:gd name="T29" fmla="*/ 0 h 387"/>
                  <a:gd name="T30" fmla="*/ 714 w 734"/>
                  <a:gd name="T31" fmla="*/ 0 h 387"/>
                  <a:gd name="T32" fmla="*/ 719 w 734"/>
                  <a:gd name="T33" fmla="*/ 0 h 387"/>
                  <a:gd name="T34" fmla="*/ 723 w 734"/>
                  <a:gd name="T35" fmla="*/ 2 h 387"/>
                  <a:gd name="T36" fmla="*/ 726 w 734"/>
                  <a:gd name="T37" fmla="*/ 3 h 387"/>
                  <a:gd name="T38" fmla="*/ 729 w 734"/>
                  <a:gd name="T39" fmla="*/ 6 h 387"/>
                  <a:gd name="T40" fmla="*/ 732 w 734"/>
                  <a:gd name="T41" fmla="*/ 9 h 387"/>
                  <a:gd name="T42" fmla="*/ 733 w 734"/>
                  <a:gd name="T43" fmla="*/ 12 h 387"/>
                  <a:gd name="T44" fmla="*/ 734 w 734"/>
                  <a:gd name="T45" fmla="*/ 16 h 387"/>
                  <a:gd name="T46" fmla="*/ 734 w 734"/>
                  <a:gd name="T47" fmla="*/ 21 h 387"/>
                  <a:gd name="T48" fmla="*/ 734 w 734"/>
                  <a:gd name="T49" fmla="*/ 24 h 387"/>
                  <a:gd name="T50" fmla="*/ 733 w 734"/>
                  <a:gd name="T51" fmla="*/ 28 h 387"/>
                  <a:gd name="T52" fmla="*/ 732 w 734"/>
                  <a:gd name="T53" fmla="*/ 31 h 387"/>
                  <a:gd name="T54" fmla="*/ 729 w 734"/>
                  <a:gd name="T55" fmla="*/ 34 h 387"/>
                  <a:gd name="T56" fmla="*/ 726 w 734"/>
                  <a:gd name="T57" fmla="*/ 36 h 387"/>
                  <a:gd name="T58" fmla="*/ 723 w 734"/>
                  <a:gd name="T59" fmla="*/ 38 h 387"/>
                  <a:gd name="T60" fmla="*/ 719 w 734"/>
                  <a:gd name="T61" fmla="*/ 39 h 387"/>
                  <a:gd name="T62" fmla="*/ 714 w 734"/>
                  <a:gd name="T63" fmla="*/ 39 h 387"/>
                  <a:gd name="T64" fmla="*/ 46 w 734"/>
                  <a:gd name="T65" fmla="*/ 39 h 387"/>
                  <a:gd name="T66" fmla="*/ 150 w 734"/>
                  <a:gd name="T67" fmla="*/ 348 h 387"/>
                  <a:gd name="T68" fmla="*/ 638 w 734"/>
                  <a:gd name="T69" fmla="*/ 348 h 387"/>
                  <a:gd name="T70" fmla="*/ 641 w 734"/>
                  <a:gd name="T71" fmla="*/ 349 h 387"/>
                  <a:gd name="T72" fmla="*/ 645 w 734"/>
                  <a:gd name="T73" fmla="*/ 350 h 387"/>
                  <a:gd name="T74" fmla="*/ 648 w 734"/>
                  <a:gd name="T75" fmla="*/ 352 h 387"/>
                  <a:gd name="T76" fmla="*/ 651 w 734"/>
                  <a:gd name="T77" fmla="*/ 353 h 387"/>
                  <a:gd name="T78" fmla="*/ 654 w 734"/>
                  <a:gd name="T79" fmla="*/ 356 h 387"/>
                  <a:gd name="T80" fmla="*/ 655 w 734"/>
                  <a:gd name="T81" fmla="*/ 361 h 387"/>
                  <a:gd name="T82" fmla="*/ 657 w 734"/>
                  <a:gd name="T83" fmla="*/ 363 h 387"/>
                  <a:gd name="T84" fmla="*/ 657 w 734"/>
                  <a:gd name="T85" fmla="*/ 368 h 387"/>
                  <a:gd name="T86" fmla="*/ 657 w 734"/>
                  <a:gd name="T87" fmla="*/ 372 h 387"/>
                  <a:gd name="T88" fmla="*/ 655 w 734"/>
                  <a:gd name="T89" fmla="*/ 375 h 387"/>
                  <a:gd name="T90" fmla="*/ 654 w 734"/>
                  <a:gd name="T91" fmla="*/ 378 h 387"/>
                  <a:gd name="T92" fmla="*/ 651 w 734"/>
                  <a:gd name="T93" fmla="*/ 381 h 387"/>
                  <a:gd name="T94" fmla="*/ 648 w 734"/>
                  <a:gd name="T95" fmla="*/ 384 h 387"/>
                  <a:gd name="T96" fmla="*/ 645 w 734"/>
                  <a:gd name="T97" fmla="*/ 385 h 387"/>
                  <a:gd name="T98" fmla="*/ 641 w 734"/>
                  <a:gd name="T99" fmla="*/ 387 h 387"/>
                  <a:gd name="T100" fmla="*/ 638 w 734"/>
                  <a:gd name="T101" fmla="*/ 387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4" h="387">
                    <a:moveTo>
                      <a:pt x="638" y="387"/>
                    </a:moveTo>
                    <a:lnTo>
                      <a:pt x="135" y="387"/>
                    </a:lnTo>
                    <a:lnTo>
                      <a:pt x="130" y="387"/>
                    </a:lnTo>
                    <a:lnTo>
                      <a:pt x="124" y="384"/>
                    </a:lnTo>
                    <a:lnTo>
                      <a:pt x="120" y="379"/>
                    </a:lnTo>
                    <a:lnTo>
                      <a:pt x="117" y="374"/>
                    </a:lnTo>
                    <a:lnTo>
                      <a:pt x="2" y="26"/>
                    </a:lnTo>
                    <a:lnTo>
                      <a:pt x="0" y="22"/>
                    </a:lnTo>
                    <a:lnTo>
                      <a:pt x="0" y="16"/>
                    </a:lnTo>
                    <a:lnTo>
                      <a:pt x="2" y="12"/>
                    </a:lnTo>
                    <a:lnTo>
                      <a:pt x="4" y="9"/>
                    </a:lnTo>
                    <a:lnTo>
                      <a:pt x="7" y="5"/>
                    </a:lnTo>
                    <a:lnTo>
                      <a:pt x="12" y="3"/>
                    </a:lnTo>
                    <a:lnTo>
                      <a:pt x="14" y="0"/>
                    </a:lnTo>
                    <a:lnTo>
                      <a:pt x="20" y="0"/>
                    </a:lnTo>
                    <a:lnTo>
                      <a:pt x="714" y="0"/>
                    </a:lnTo>
                    <a:lnTo>
                      <a:pt x="719" y="0"/>
                    </a:lnTo>
                    <a:lnTo>
                      <a:pt x="723" y="2"/>
                    </a:lnTo>
                    <a:lnTo>
                      <a:pt x="726" y="3"/>
                    </a:lnTo>
                    <a:lnTo>
                      <a:pt x="729" y="6"/>
                    </a:lnTo>
                    <a:lnTo>
                      <a:pt x="732" y="9"/>
                    </a:lnTo>
                    <a:lnTo>
                      <a:pt x="733" y="12"/>
                    </a:lnTo>
                    <a:lnTo>
                      <a:pt x="734" y="16"/>
                    </a:lnTo>
                    <a:lnTo>
                      <a:pt x="734" y="21"/>
                    </a:lnTo>
                    <a:lnTo>
                      <a:pt x="734" y="24"/>
                    </a:lnTo>
                    <a:lnTo>
                      <a:pt x="733" y="28"/>
                    </a:lnTo>
                    <a:lnTo>
                      <a:pt x="732" y="31"/>
                    </a:lnTo>
                    <a:lnTo>
                      <a:pt x="729" y="34"/>
                    </a:lnTo>
                    <a:lnTo>
                      <a:pt x="726" y="36"/>
                    </a:lnTo>
                    <a:lnTo>
                      <a:pt x="723" y="38"/>
                    </a:lnTo>
                    <a:lnTo>
                      <a:pt x="719" y="39"/>
                    </a:lnTo>
                    <a:lnTo>
                      <a:pt x="714" y="39"/>
                    </a:lnTo>
                    <a:lnTo>
                      <a:pt x="46" y="39"/>
                    </a:lnTo>
                    <a:lnTo>
                      <a:pt x="150" y="348"/>
                    </a:lnTo>
                    <a:lnTo>
                      <a:pt x="638" y="348"/>
                    </a:lnTo>
                    <a:lnTo>
                      <a:pt x="641" y="349"/>
                    </a:lnTo>
                    <a:lnTo>
                      <a:pt x="645" y="350"/>
                    </a:lnTo>
                    <a:lnTo>
                      <a:pt x="648" y="352"/>
                    </a:lnTo>
                    <a:lnTo>
                      <a:pt x="651" y="353"/>
                    </a:lnTo>
                    <a:lnTo>
                      <a:pt x="654" y="356"/>
                    </a:lnTo>
                    <a:lnTo>
                      <a:pt x="655" y="361"/>
                    </a:lnTo>
                    <a:lnTo>
                      <a:pt x="657" y="363"/>
                    </a:lnTo>
                    <a:lnTo>
                      <a:pt x="657" y="368"/>
                    </a:lnTo>
                    <a:lnTo>
                      <a:pt x="657" y="372"/>
                    </a:lnTo>
                    <a:lnTo>
                      <a:pt x="655" y="375"/>
                    </a:lnTo>
                    <a:lnTo>
                      <a:pt x="654" y="378"/>
                    </a:lnTo>
                    <a:lnTo>
                      <a:pt x="651" y="381"/>
                    </a:lnTo>
                    <a:lnTo>
                      <a:pt x="648" y="384"/>
                    </a:lnTo>
                    <a:lnTo>
                      <a:pt x="645" y="385"/>
                    </a:lnTo>
                    <a:lnTo>
                      <a:pt x="641" y="387"/>
                    </a:lnTo>
                    <a:lnTo>
                      <a:pt x="638" y="3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grpSp>
        <p:nvGrpSpPr>
          <p:cNvPr id="50" name="千图PPT彼岸天：ID 8661124库_组合 85"/>
          <p:cNvGrpSpPr/>
          <p:nvPr>
            <p:custDataLst>
              <p:tags r:id="rId7"/>
            </p:custDataLst>
          </p:nvPr>
        </p:nvGrpSpPr>
        <p:grpSpPr>
          <a:xfrm>
            <a:off x="2381554" y="1733668"/>
            <a:ext cx="1240224" cy="563241"/>
            <a:chOff x="3242796" y="2398797"/>
            <a:chExt cx="1653345" cy="444941"/>
          </a:xfrm>
        </p:grpSpPr>
        <p:sp>
          <p:nvSpPr>
            <p:cNvPr id="51" name="矩形 50"/>
            <p:cNvSpPr/>
            <p:nvPr/>
          </p:nvSpPr>
          <p:spPr>
            <a:xfrm>
              <a:off x="3242796" y="2398797"/>
              <a:ext cx="1550995" cy="444941"/>
            </a:xfrm>
            <a:prstGeom prst="rect">
              <a:avLst/>
            </a:prstGeom>
          </p:spPr>
          <p:txBody>
            <a:bodyPr wrap="none">
              <a:normAutofit lnSpcReduction="10000"/>
            </a:bodyPr>
            <a:lstStyle/>
            <a:p>
              <a:pPr algn="ctr">
                <a:buClr>
                  <a:srgbClr val="E24848"/>
                </a:buClr>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尽快实现</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gn="ctr">
                <a:buClr>
                  <a:srgbClr val="E24848"/>
                </a:buClr>
              </a:pPr>
              <a:r>
                <a:rPr lang="zh-CN" altLang="en-US" sz="1600" b="1" dirty="0">
                  <a:solidFill>
                    <a:schemeClr val="accent2"/>
                  </a:solidFill>
                  <a:latin typeface="微软雅黑" panose="020B0503020204020204" pitchFamily="34" charset="-122"/>
                  <a:ea typeface="微软雅黑" panose="020B0503020204020204" pitchFamily="34" charset="-122"/>
                </a:rPr>
                <a:t>角色转换</a:t>
              </a:r>
              <a:endParaRPr lang="zh-CN" altLang="en-US" sz="1600" b="1" noProof="1">
                <a:solidFill>
                  <a:schemeClr val="accent2"/>
                </a:solidFill>
                <a:latin typeface="微软雅黑" panose="020B0503020204020204" pitchFamily="34" charset="-122"/>
                <a:ea typeface="微软雅黑" panose="020B0503020204020204" pitchFamily="34" charset="-122"/>
                <a:cs typeface="+mn-ea"/>
                <a:sym typeface="+mn-lt"/>
              </a:endParaRPr>
            </a:p>
          </p:txBody>
        </p:sp>
        <p:cxnSp>
          <p:nvCxnSpPr>
            <p:cNvPr id="52" name="直接连接符 51"/>
            <p:cNvCxnSpPr/>
            <p:nvPr/>
          </p:nvCxnSpPr>
          <p:spPr>
            <a:xfrm>
              <a:off x="3273754" y="2802372"/>
              <a:ext cx="1622387"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grpSp>
      <p:cxnSp>
        <p:nvCxnSpPr>
          <p:cNvPr id="53" name="直接连接符 52"/>
          <p:cNvCxnSpPr/>
          <p:nvPr/>
        </p:nvCxnSpPr>
        <p:spPr>
          <a:xfrm>
            <a:off x="2251398" y="3172370"/>
            <a:ext cx="1207475"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4714187" y="1763434"/>
            <a:ext cx="1177343"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5294437" y="2425546"/>
            <a:ext cx="1934848"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5594350" y="3263447"/>
            <a:ext cx="1016857" cy="0"/>
          </a:xfrm>
          <a:prstGeom prst="line">
            <a:avLst/>
          </a:prstGeom>
          <a:ln>
            <a:solidFill>
              <a:schemeClr val="bg1">
                <a:lumMod val="6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57" name="išľíďè"/>
          <p:cNvSpPr/>
          <p:nvPr/>
        </p:nvSpPr>
        <p:spPr bwMode="auto">
          <a:xfrm>
            <a:off x="381152" y="2591926"/>
            <a:ext cx="1889005" cy="707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树立自主学习的理念、树立全面学习的理念、树立终身学习的理念。</a:t>
            </a:r>
            <a:endParaRPr lang="zh-CN" altLang="en-US" sz="1400" dirty="0">
              <a:solidFill>
                <a:schemeClr val="bg2">
                  <a:lumMod val="10000"/>
                </a:schemeClr>
              </a:solidFill>
              <a:cs typeface="+mn-ea"/>
              <a:sym typeface="+mn-lt"/>
            </a:endParaRPr>
          </a:p>
        </p:txBody>
      </p:sp>
      <p:sp>
        <p:nvSpPr>
          <p:cNvPr id="58" name="išľíďè"/>
          <p:cNvSpPr/>
          <p:nvPr/>
        </p:nvSpPr>
        <p:spPr bwMode="auto">
          <a:xfrm>
            <a:off x="566525" y="1316405"/>
            <a:ext cx="1760931" cy="96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角色转换则思想转换，</a:t>
            </a:r>
            <a:endParaRPr lang="en-US" altLang="zh-CN" sz="1400" dirty="0">
              <a:latin typeface="楷体" panose="02010609060101010101" pitchFamily="49" charset="-122"/>
              <a:ea typeface="楷体" panose="02010609060101010101" pitchFamily="49" charset="-122"/>
            </a:endParaRPr>
          </a:p>
          <a:p>
            <a:pPr defTabSz="685165" fontAlgn="auto">
              <a:spcAft>
                <a:spcPts val="0"/>
              </a:spcAft>
              <a:defRPr/>
            </a:pPr>
            <a:r>
              <a:rPr lang="zh-CN" altLang="en-US" sz="1400" dirty="0">
                <a:latin typeface="楷体" panose="02010609060101010101" pitchFamily="49" charset="-122"/>
                <a:ea typeface="楷体" panose="02010609060101010101" pitchFamily="49" charset="-122"/>
              </a:rPr>
              <a:t>思想转换则心态转换，</a:t>
            </a:r>
            <a:endParaRPr lang="en-US" altLang="zh-CN" sz="1400" dirty="0">
              <a:latin typeface="楷体" panose="02010609060101010101" pitchFamily="49" charset="-122"/>
              <a:ea typeface="楷体" panose="02010609060101010101" pitchFamily="49" charset="-122"/>
            </a:endParaRPr>
          </a:p>
          <a:p>
            <a:pPr defTabSz="685165" fontAlgn="auto">
              <a:spcAft>
                <a:spcPts val="0"/>
              </a:spcAft>
              <a:defRPr/>
            </a:pPr>
            <a:r>
              <a:rPr lang="zh-CN" altLang="en-US" sz="1400" dirty="0">
                <a:latin typeface="楷体" panose="02010609060101010101" pitchFamily="49" charset="-122"/>
                <a:ea typeface="楷体" panose="02010609060101010101" pitchFamily="49" charset="-122"/>
              </a:rPr>
              <a:t>心态转换则行为转换，</a:t>
            </a:r>
            <a:endParaRPr lang="en-US" altLang="zh-CN" sz="1400" dirty="0">
              <a:latin typeface="楷体" panose="02010609060101010101" pitchFamily="49" charset="-122"/>
              <a:ea typeface="楷体" panose="02010609060101010101" pitchFamily="49" charset="-122"/>
            </a:endParaRPr>
          </a:p>
          <a:p>
            <a:pPr defTabSz="685165" fontAlgn="auto">
              <a:spcAft>
                <a:spcPts val="0"/>
              </a:spcAft>
              <a:defRPr/>
            </a:pPr>
            <a:r>
              <a:rPr lang="zh-CN" altLang="en-US" sz="1400" dirty="0">
                <a:latin typeface="楷体" panose="02010609060101010101" pitchFamily="49" charset="-122"/>
                <a:ea typeface="楷体" panose="02010609060101010101" pitchFamily="49" charset="-122"/>
              </a:rPr>
              <a:t>行为转换则能快速适应大学生活。</a:t>
            </a:r>
            <a:endParaRPr lang="zh-CN" altLang="en-US" sz="1400" dirty="0">
              <a:solidFill>
                <a:schemeClr val="bg2">
                  <a:lumMod val="10000"/>
                </a:schemeClr>
              </a:solidFill>
              <a:cs typeface="+mn-ea"/>
              <a:sym typeface="+mn-lt"/>
            </a:endParaRPr>
          </a:p>
        </p:txBody>
      </p:sp>
      <p:sp>
        <p:nvSpPr>
          <p:cNvPr id="59" name="išľíďè"/>
          <p:cNvSpPr/>
          <p:nvPr/>
        </p:nvSpPr>
        <p:spPr bwMode="auto">
          <a:xfrm>
            <a:off x="5938680" y="1158914"/>
            <a:ext cx="2952328" cy="701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大学生要善于利用课余时间，尽量培养多种兴趣爱好，有利于建立自信心、增强社会适应能力。</a:t>
            </a:r>
            <a:endParaRPr lang="zh-CN" altLang="en-US" sz="1400" dirty="0">
              <a:solidFill>
                <a:schemeClr val="bg2">
                  <a:lumMod val="10000"/>
                </a:schemeClr>
              </a:solidFill>
              <a:cs typeface="+mn-ea"/>
              <a:sym typeface="+mn-lt"/>
            </a:endParaRPr>
          </a:p>
        </p:txBody>
      </p:sp>
      <p:sp>
        <p:nvSpPr>
          <p:cNvPr id="60" name="išľíďè"/>
          <p:cNvSpPr/>
          <p:nvPr/>
        </p:nvSpPr>
        <p:spPr bwMode="auto">
          <a:xfrm>
            <a:off x="7286296" y="2043098"/>
            <a:ext cx="1175507" cy="717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b="1" dirty="0">
                <a:latin typeface="楷体" panose="02010609060101010101" pitchFamily="49" charset="-122"/>
                <a:ea typeface="楷体" panose="02010609060101010101" pitchFamily="49" charset="-122"/>
              </a:rPr>
              <a:t>①</a:t>
            </a:r>
            <a:r>
              <a:rPr lang="zh-CN" altLang="en-US" sz="1400" dirty="0">
                <a:latin typeface="楷体" panose="02010609060101010101" pitchFamily="49" charset="-122"/>
                <a:ea typeface="楷体" panose="02010609060101010101" pitchFamily="49" charset="-122"/>
              </a:rPr>
              <a:t>学会包容。</a:t>
            </a:r>
            <a:r>
              <a:rPr lang="zh-CN" altLang="en-US" sz="1400" b="1" dirty="0">
                <a:latin typeface="楷体" panose="02010609060101010101" pitchFamily="49" charset="-122"/>
                <a:ea typeface="楷体" panose="02010609060101010101" pitchFamily="49" charset="-122"/>
              </a:rPr>
              <a:t>②</a:t>
            </a:r>
            <a:r>
              <a:rPr lang="zh-CN" altLang="en-US" sz="1400" dirty="0">
                <a:latin typeface="楷体" panose="02010609060101010101" pitchFamily="49" charset="-122"/>
                <a:ea typeface="楷体" panose="02010609060101010101" pitchFamily="49" charset="-122"/>
              </a:rPr>
              <a:t>主动交往。</a:t>
            </a:r>
            <a:r>
              <a:rPr lang="zh-CN" altLang="en-US" sz="1400" b="1" dirty="0">
                <a:latin typeface="楷体" panose="02010609060101010101" pitchFamily="49" charset="-122"/>
                <a:ea typeface="楷体" panose="02010609060101010101" pitchFamily="49" charset="-122"/>
              </a:rPr>
              <a:t>③</a:t>
            </a:r>
            <a:r>
              <a:rPr lang="zh-CN" altLang="en-US" sz="1400" dirty="0">
                <a:latin typeface="楷体" panose="02010609060101010101" pitchFamily="49" charset="-122"/>
                <a:ea typeface="楷体" panose="02010609060101010101" pitchFamily="49" charset="-122"/>
              </a:rPr>
              <a:t>讲究技巧。</a:t>
            </a:r>
            <a:endParaRPr lang="en-US" altLang="zh-CN" sz="1400" dirty="0">
              <a:latin typeface="楷体" panose="02010609060101010101" pitchFamily="49" charset="-122"/>
              <a:ea typeface="楷体" panose="02010609060101010101" pitchFamily="49" charset="-122"/>
            </a:endParaRPr>
          </a:p>
        </p:txBody>
      </p:sp>
      <p:sp>
        <p:nvSpPr>
          <p:cNvPr id="61" name="išľíďè"/>
          <p:cNvSpPr/>
          <p:nvPr/>
        </p:nvSpPr>
        <p:spPr bwMode="auto">
          <a:xfrm>
            <a:off x="6790148" y="2849273"/>
            <a:ext cx="1627146" cy="156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49" charset="-122"/>
                <a:ea typeface="楷体" panose="02010609060101010101" pitchFamily="49" charset="-122"/>
              </a:rPr>
              <a:t>大学生应从大一开始根据自己的实际情况和社会环境等因素，选择适合自己的发展方向和目标，走一条适合自己的路。</a:t>
            </a:r>
            <a:endParaRPr lang="zh-CN" altLang="en-US" sz="1400" dirty="0">
              <a:solidFill>
                <a:schemeClr val="bg2">
                  <a:lumMod val="10000"/>
                </a:schemeClr>
              </a:solidFill>
              <a:cs typeface="+mn-ea"/>
              <a:sym typeface="+mn-lt"/>
            </a:endParaRPr>
          </a:p>
        </p:txBody>
      </p:sp>
      <p:sp>
        <p:nvSpPr>
          <p:cNvPr id="62" name="矩形 61"/>
          <p:cNvSpPr/>
          <p:nvPr/>
        </p:nvSpPr>
        <p:spPr>
          <a:xfrm>
            <a:off x="2270158" y="2653227"/>
            <a:ext cx="1163448" cy="563241"/>
          </a:xfrm>
          <a:prstGeom prst="rect">
            <a:avLst/>
          </a:prstGeom>
        </p:spPr>
        <p:txBody>
          <a:bodyPr wrap="none">
            <a:normAutofit lnSpcReduction="10000"/>
          </a:bodyPr>
          <a:lstStyle/>
          <a:p>
            <a:pPr algn="ctr">
              <a:buClr>
                <a:srgbClr val="E24848"/>
              </a:buClr>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树立正确</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gn="ctr">
              <a:buClr>
                <a:srgbClr val="E24848"/>
              </a:buClr>
            </a:pPr>
            <a:r>
              <a:rPr lang="zh-CN" altLang="en-US" sz="1600" b="1" dirty="0">
                <a:solidFill>
                  <a:schemeClr val="accent1"/>
                </a:solidFill>
                <a:latin typeface="微软雅黑" panose="020B0503020204020204" pitchFamily="34" charset="-122"/>
                <a:ea typeface="微软雅黑" panose="020B0503020204020204" pitchFamily="34" charset="-122"/>
              </a:rPr>
              <a:t>的学习观</a:t>
            </a:r>
            <a:endParaRPr lang="zh-CN" altLang="en-US" sz="1600" b="1" noProof="1">
              <a:solidFill>
                <a:schemeClr val="accent1"/>
              </a:solidFill>
              <a:latin typeface="微软雅黑" panose="020B0503020204020204" pitchFamily="34" charset="-122"/>
              <a:ea typeface="微软雅黑" panose="020B0503020204020204" pitchFamily="34" charset="-122"/>
              <a:sym typeface="+mn-lt"/>
            </a:endParaRPr>
          </a:p>
        </p:txBody>
      </p:sp>
      <p:sp>
        <p:nvSpPr>
          <p:cNvPr id="63" name="矩形 62"/>
          <p:cNvSpPr/>
          <p:nvPr/>
        </p:nvSpPr>
        <p:spPr>
          <a:xfrm>
            <a:off x="4667037" y="1265890"/>
            <a:ext cx="1163448" cy="563241"/>
          </a:xfrm>
          <a:prstGeom prst="rect">
            <a:avLst/>
          </a:prstGeom>
        </p:spPr>
        <p:txBody>
          <a:bodyPr wrap="none">
            <a:normAutofit lnSpcReduction="10000"/>
          </a:bodyPr>
          <a:lstStyle/>
          <a:p>
            <a:pPr algn="ctr">
              <a:buClr>
                <a:srgbClr val="E24848"/>
              </a:buClr>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发展自</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gn="ctr">
              <a:buClr>
                <a:srgbClr val="E24848"/>
              </a:buClr>
            </a:pPr>
            <a:r>
              <a:rPr lang="zh-CN" altLang="en-US" sz="1600" b="1" dirty="0">
                <a:solidFill>
                  <a:schemeClr val="accent1"/>
                </a:solidFill>
                <a:latin typeface="微软雅黑" panose="020B0503020204020204" pitchFamily="34" charset="-122"/>
                <a:ea typeface="微软雅黑" panose="020B0503020204020204" pitchFamily="34" charset="-122"/>
              </a:rPr>
              <a:t>身特长</a:t>
            </a:r>
            <a:endParaRPr lang="zh-CN" altLang="en-US" sz="1600" b="1" noProof="1">
              <a:solidFill>
                <a:schemeClr val="accent1"/>
              </a:solidFill>
              <a:latin typeface="微软雅黑" panose="020B0503020204020204" pitchFamily="34" charset="-122"/>
              <a:ea typeface="微软雅黑" panose="020B0503020204020204" pitchFamily="34" charset="-122"/>
              <a:sym typeface="+mn-lt"/>
            </a:endParaRPr>
          </a:p>
        </p:txBody>
      </p:sp>
      <p:sp>
        <p:nvSpPr>
          <p:cNvPr id="64" name="矩形 63"/>
          <p:cNvSpPr/>
          <p:nvPr/>
        </p:nvSpPr>
        <p:spPr>
          <a:xfrm>
            <a:off x="5155666" y="2076202"/>
            <a:ext cx="2200613" cy="325731"/>
          </a:xfrm>
          <a:prstGeom prst="rect">
            <a:avLst/>
          </a:prstGeom>
        </p:spPr>
        <p:txBody>
          <a:bodyPr wrap="none">
            <a:normAutofit lnSpcReduction="10000"/>
          </a:bodyPr>
          <a:lstStyle/>
          <a:p>
            <a:pPr algn="ctr">
              <a:buClr>
                <a:srgbClr val="E24848"/>
              </a:buClr>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培养良好人际关系</a:t>
            </a:r>
            <a:endParaRPr lang="zh-CN" altLang="en-US" sz="1600" b="1" noProof="1">
              <a:solidFill>
                <a:schemeClr val="accent2"/>
              </a:solidFill>
              <a:latin typeface="微软雅黑" panose="020B0503020204020204" pitchFamily="34" charset="-122"/>
              <a:ea typeface="微软雅黑" panose="020B0503020204020204" pitchFamily="34" charset="-122"/>
              <a:sym typeface="+mn-lt"/>
            </a:endParaRPr>
          </a:p>
        </p:txBody>
      </p:sp>
      <p:sp>
        <p:nvSpPr>
          <p:cNvPr id="65" name="矩形 64"/>
          <p:cNvSpPr/>
          <p:nvPr/>
        </p:nvSpPr>
        <p:spPr>
          <a:xfrm>
            <a:off x="5613666" y="2737386"/>
            <a:ext cx="1163448" cy="563241"/>
          </a:xfrm>
          <a:prstGeom prst="rect">
            <a:avLst/>
          </a:prstGeom>
        </p:spPr>
        <p:txBody>
          <a:bodyPr wrap="none">
            <a:normAutofit lnSpcReduction="10000"/>
          </a:bodyPr>
          <a:lstStyle/>
          <a:p>
            <a:pPr algn="ctr">
              <a:buClr>
                <a:srgbClr val="E24848"/>
              </a:buClr>
            </a:pPr>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树立明确</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gn="ctr">
              <a:buClr>
                <a:srgbClr val="E24848"/>
              </a:buClr>
            </a:pPr>
            <a:r>
              <a:rPr lang="zh-CN" altLang="en-US" sz="1600" b="1" dirty="0">
                <a:solidFill>
                  <a:schemeClr val="accent1"/>
                </a:solidFill>
                <a:latin typeface="微软雅黑" panose="020B0503020204020204" pitchFamily="34" charset="-122"/>
                <a:ea typeface="微软雅黑" panose="020B0503020204020204" pitchFamily="34" charset="-122"/>
              </a:rPr>
              <a:t>的目标</a:t>
            </a:r>
            <a:endParaRPr lang="zh-CN" altLang="en-US" sz="1600" b="1" noProof="1">
              <a:solidFill>
                <a:schemeClr val="accent1"/>
              </a:solidFill>
              <a:latin typeface="微软雅黑" panose="020B0503020204020204" pitchFamily="34" charset="-122"/>
              <a:ea typeface="微软雅黑" panose="020B0503020204020204" pitchFamily="34" charset="-122"/>
              <a:sym typeface="+mn-lt"/>
            </a:endParaRPr>
          </a:p>
        </p:txBody>
      </p:sp>
      <p:sp>
        <p:nvSpPr>
          <p:cNvPr id="66" name="文本框 65"/>
          <p:cNvSpPr txBox="1"/>
          <p:nvPr/>
        </p:nvSpPr>
        <p:spPr>
          <a:xfrm>
            <a:off x="3204642" y="221367"/>
            <a:ext cx="20882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一、大学生活</a:t>
            </a:r>
            <a:endParaRPr lang="zh-CN" altLang="en-US" sz="2400" b="1" dirty="0">
              <a:latin typeface="微软雅黑" panose="020B0503020204020204" pitchFamily="34" charset="-122"/>
              <a:ea typeface="微软雅黑" panose="020B0503020204020204" pitchFamily="34" charset="-122"/>
            </a:endParaRPr>
          </a:p>
        </p:txBody>
      </p:sp>
      <p:sp>
        <p:nvSpPr>
          <p:cNvPr id="67" name="等腰三角形 6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8" name="文本框 67"/>
          <p:cNvSpPr txBox="1"/>
          <p:nvPr/>
        </p:nvSpPr>
        <p:spPr>
          <a:xfrm>
            <a:off x="611991" y="772407"/>
            <a:ext cx="4572000" cy="398780"/>
          </a:xfrm>
          <a:prstGeom prst="rect">
            <a:avLst/>
          </a:prstGeom>
          <a:noFill/>
        </p:spPr>
        <p:txBody>
          <a:bodyPr wrap="square">
            <a:spAutoFit/>
          </a:bodyPr>
          <a:lstStyle/>
          <a:p>
            <a:r>
              <a:rPr lang="en-US" altLang="zh-CN" sz="2000" b="1" u="sng"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1" u="sng" dirty="0">
                <a:latin typeface="微软雅黑" panose="020B0503020204020204" pitchFamily="34" charset="-122"/>
                <a:ea typeface="微软雅黑" panose="020B0503020204020204" pitchFamily="34" charset="-122"/>
                <a:cs typeface="微软雅黑" panose="020B0503020204020204" pitchFamily="34" charset="-122"/>
              </a:rPr>
              <a:t>快速适应大学生活的途径</a:t>
            </a:r>
            <a:endParaRPr lang="zh-CN" altLang="en-US" sz="2000" b="1" u="sng"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772344"/>
            <a:ext cx="8208912" cy="3727944"/>
          </a:xfrm>
          <a:prstGeom prst="rect">
            <a:avLst/>
          </a:prstGeom>
          <a:noFill/>
        </p:spPr>
        <p:txBody>
          <a:bodyPr wrap="square">
            <a:spAutoFit/>
          </a:bodyPr>
          <a:lstStyle/>
          <a:p>
            <a:pPr>
              <a:lnSpc>
                <a:spcPct val="150000"/>
              </a:lnSpc>
            </a:pPr>
            <a:r>
              <a:rPr lang="zh-CN" altLang="en-US" sz="1600" dirty="0">
                <a:latin typeface="楷体" panose="02010609060101010101" pitchFamily="49" charset="-122"/>
                <a:ea typeface="楷体" panose="02010609060101010101" pitchFamily="49" charset="-122"/>
              </a:rPr>
              <a:t>  小王由于高考失利，进入北方一所高职院校的电子工程系就读，但积极进取的他没有因失败而灰心，他告诉自己，一定要发扬拼搏精神，创造出自己的不平凡。</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于是，一入学，他便积极地行动，认真预习。看着日渐变厚的笔记本，小王踌躇满志，很有成就感。但是，事与愿违，期中考试小王并未取得理想的成绩，这让他大惑不解。他在学习上投入了大量的时间，却收效甚微，他十分困惑。</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经过与辅导员老师的沟通，小王找到了问题的症结所在。大学学习完全不同于中学时代，大学课堂信息量大，课堂上很难完全吸收、消化，光靠记笔记是远远不够的。而且，笔记只能起到提纲挈领的作用，对笔记中难点、重点的理解还需要课后下功夫查找更多的资料；对不懂的问题，还应及时向老师或者同学请教。</a:t>
            </a:r>
            <a:endParaRPr lang="en-US" altLang="zh-CN" sz="1600" dirty="0">
              <a:latin typeface="楷体" panose="02010609060101010101" pitchFamily="49" charset="-122"/>
              <a:ea typeface="楷体" panose="02010609060101010101" pitchFamily="49" charset="-122"/>
            </a:endParaRPr>
          </a:p>
          <a:p>
            <a:pPr>
              <a:lnSpc>
                <a:spcPct val="150000"/>
              </a:lnSpc>
            </a:pPr>
            <a:r>
              <a:rPr lang="en-US" altLang="zh-CN" sz="1600" dirty="0">
                <a:latin typeface="楷体" panose="02010609060101010101" pitchFamily="49" charset="-122"/>
                <a:ea typeface="楷体" panose="02010609060101010101" pitchFamily="49" charset="-122"/>
              </a:rPr>
              <a:t>  </a:t>
            </a:r>
            <a:r>
              <a:rPr lang="zh-CN" altLang="en-US" sz="1600" dirty="0">
                <a:latin typeface="楷体" panose="02010609060101010101" pitchFamily="49" charset="-122"/>
                <a:ea typeface="楷体" panose="02010609060101010101" pitchFamily="49" charset="-122"/>
              </a:rPr>
              <a:t>随后，小王进行了相应的调整，重新树立了学习的信心，在期末考试中取得了好成绩。</a:t>
            </a:r>
            <a:endParaRPr lang="zh-CN" altLang="en-US" sz="1600" dirty="0">
              <a:latin typeface="楷体" panose="02010609060101010101" pitchFamily="49" charset="-122"/>
              <a:ea typeface="楷体" panose="02010609060101010101" pitchFamily="49"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dirty="0">
              <a:latin typeface="楷体" panose="02010609060101010101" pitchFamily="49"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大学一年级</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探索阶段</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089203" y="1574022"/>
            <a:ext cx="7887855" cy="335343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阶段目标</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适应大学生活，职业生涯认知和规划。</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实施策略</a:t>
            </a:r>
            <a:endParaRPr lang="en-US" altLang="zh-CN" sz="1400" dirty="0">
              <a:latin typeface="楷体" panose="02010609060101010101" pitchFamily="49" charset="-122"/>
              <a:ea typeface="楷体" panose="02010609060101010101" pitchFamily="49" charset="-122"/>
            </a:endParaRPr>
          </a:p>
          <a:p>
            <a:r>
              <a:rPr lang="en-US" altLang="zh-CN" sz="1400" b="1" dirty="0">
                <a:latin typeface="楷体" panose="02010609060101010101" pitchFamily="49" charset="-122"/>
                <a:ea typeface="楷体" panose="02010609060101010101" pitchFamily="49" charset="-122"/>
              </a:rPr>
              <a:t>(1)</a:t>
            </a:r>
            <a:r>
              <a:rPr lang="zh-CN" altLang="en-US" sz="1400" dirty="0">
                <a:latin typeface="楷体" panose="02010609060101010101" pitchFamily="49" charset="-122"/>
                <a:ea typeface="楷体" panose="02010609060101010101" pitchFamily="49" charset="-122"/>
              </a:rPr>
              <a:t>转变角色，重新确定学习目标和要求。</a:t>
            </a:r>
            <a:endParaRPr lang="en-US" altLang="zh-CN" sz="1400" dirty="0">
              <a:latin typeface="楷体" panose="02010609060101010101" pitchFamily="49" charset="-122"/>
              <a:ea typeface="楷体" panose="02010609060101010101" pitchFamily="49" charset="-122"/>
            </a:endParaRPr>
          </a:p>
          <a:p>
            <a:r>
              <a:rPr lang="en-US" altLang="zh-CN" sz="1400" b="1" dirty="0">
                <a:latin typeface="楷体" panose="02010609060101010101" pitchFamily="49" charset="-122"/>
                <a:ea typeface="楷体" panose="02010609060101010101" pitchFamily="49" charset="-122"/>
              </a:rPr>
              <a:t>(2)</a:t>
            </a:r>
            <a:r>
              <a:rPr lang="zh-CN" altLang="en-US" sz="1400" dirty="0">
                <a:latin typeface="楷体" panose="02010609060101010101" pitchFamily="49" charset="-122"/>
                <a:ea typeface="楷体" panose="02010609060101010101" pitchFamily="49" charset="-122"/>
              </a:rPr>
              <a:t>开始接触职业和职业生涯的概念，重点了解所希望从事的职业或与专业对口职业，咨询就业方面的问题，进行初步的职业生涯设计。</a:t>
            </a:r>
            <a:endParaRPr lang="en-US" altLang="zh-CN" sz="1400" dirty="0">
              <a:latin typeface="楷体" panose="02010609060101010101" pitchFamily="49" charset="-122"/>
              <a:ea typeface="楷体" panose="02010609060101010101" pitchFamily="49" charset="-122"/>
            </a:endParaRPr>
          </a:p>
          <a:p>
            <a:r>
              <a:rPr lang="en-US" altLang="zh-CN" sz="1400" b="1" dirty="0">
                <a:latin typeface="楷体" panose="02010609060101010101" pitchFamily="49" charset="-122"/>
                <a:ea typeface="楷体" panose="02010609060101010101" pitchFamily="49" charset="-122"/>
              </a:rPr>
              <a:t>(3)</a:t>
            </a:r>
            <a:r>
              <a:rPr lang="zh-CN" altLang="en-US" sz="1400" dirty="0">
                <a:latin typeface="楷体" panose="02010609060101010101" pitchFamily="49" charset="-122"/>
                <a:ea typeface="楷体" panose="02010609060101010101" pitchFamily="49" charset="-122"/>
              </a:rPr>
              <a:t>熟悉环境，建立新的人际关系，尽快融入大学生活；认真学习、掌握专业基础知识，加强英语、计算机学习，掌握现代职业者所应具备的最基本技能。</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建议</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大一时进行兴趣、能力、性格、价值观等个性测试，发现自己的长处与短处，以便今后注重自己正确个性的培养；</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有意在大学入党的同学，应在大一提交入党申请书；学会充分利用学校资源，如图书馆、海报栏、勤工助学等。</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1296430" y="216301"/>
            <a:ext cx="60486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二、合理规划大学生涯，奠定职业发展基础</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椭圆 12"/>
          <p:cNvSpPr/>
          <p:nvPr/>
        </p:nvSpPr>
        <p:spPr>
          <a:xfrm>
            <a:off x="291994" y="1185582"/>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（二）大学二年级</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定向阶段</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089203" y="1574022"/>
            <a:ext cx="7887855" cy="292290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阶段目标</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初步确定就业方向、相应能力与素质的培养</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实施策略</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①</a:t>
            </a:r>
            <a:r>
              <a:rPr lang="zh-CN" altLang="en-US" sz="1400" dirty="0">
                <a:latin typeface="楷体" panose="02010609060101010101" pitchFamily="49" charset="-122"/>
                <a:ea typeface="楷体" panose="02010609060101010101" pitchFamily="49" charset="-122"/>
              </a:rPr>
              <a:t>认识自己的需要和兴趣，确定价值观、动机和抱负。</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②</a:t>
            </a:r>
            <a:r>
              <a:rPr lang="zh-CN" altLang="en-US" sz="1400" dirty="0">
                <a:latin typeface="楷体" panose="02010609060101010101" pitchFamily="49" charset="-122"/>
                <a:ea typeface="楷体" panose="02010609060101010101" pitchFamily="49" charset="-122"/>
              </a:rPr>
              <a:t>以提高自身的基本素质为主，着重培养和锻炼自己的能力，同时检验自己的知识技能。</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③</a:t>
            </a:r>
            <a:r>
              <a:rPr lang="zh-CN" altLang="en-US" sz="1400" dirty="0">
                <a:latin typeface="楷体" panose="02010609060101010101" pitchFamily="49" charset="-122"/>
                <a:ea typeface="楷体" panose="02010609060101010101" pitchFamily="49" charset="-122"/>
              </a:rPr>
              <a:t>思考未来的就业方向，尝试兼职，提高自己的责任感、主动性和抗挫折能力，不断总结职业经验。</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④</a:t>
            </a:r>
            <a:r>
              <a:rPr lang="zh-CN" altLang="en-US" sz="1400" dirty="0">
                <a:latin typeface="楷体" panose="02010609060101010101" pitchFamily="49" charset="-122"/>
                <a:ea typeface="楷体" panose="02010609060101010101" pitchFamily="49" charset="-122"/>
              </a:rPr>
              <a:t>增强英语口语和计算机应用的能力，通过英语和计算机的相关证书考试。</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建议</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可在大二确定毕业后的发展方向，即确定是就业、考研还是出国。有意向考研的大学生在确定所要报考的专业和学校后，可去相关学校研究生办公室要一份该专业的考试科目和推荐书目，进行有针对性的学习；决定就业者，应初步了解将来的就业形势，对职业有大致的定位。</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1296430" y="216301"/>
            <a:ext cx="60486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二、合理规划大学生涯，奠定职业发展基础</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大学三年级</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准备阶段</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072097" y="1646934"/>
            <a:ext cx="7887855" cy="292290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阶段目标</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掌握求职技能，为择业做好准备。</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实施策略</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①</a:t>
            </a:r>
            <a:r>
              <a:rPr lang="zh-CN" altLang="en-US" sz="1400" dirty="0">
                <a:latin typeface="楷体" panose="02010609060101010101" pitchFamily="49" charset="-122"/>
                <a:ea typeface="楷体" panose="02010609060101010101" pitchFamily="49" charset="-122"/>
              </a:rPr>
              <a:t>加强专业知识学习，考取与目标职业有关的职业资格证书或通过相应的职业技能鉴定。</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②</a:t>
            </a:r>
            <a:r>
              <a:rPr lang="zh-CN" altLang="en-US" sz="1400" dirty="0">
                <a:latin typeface="楷体" panose="02010609060101010101" pitchFamily="49" charset="-122"/>
                <a:ea typeface="楷体" panose="02010609060101010101" pitchFamily="49" charset="-122"/>
              </a:rPr>
              <a:t>进一步树立科学的就业观念，学习撰写简历、求职信，学习面试知识、求职礼仪，掌握求职技能。</a:t>
            </a:r>
            <a:r>
              <a:rPr lang="zh-CN" altLang="en-US" sz="1400" b="1" dirty="0">
                <a:latin typeface="楷体" panose="02010609060101010101" pitchFamily="49" charset="-122"/>
                <a:ea typeface="楷体" panose="02010609060101010101" pitchFamily="49" charset="-122"/>
              </a:rPr>
              <a:t>③</a:t>
            </a:r>
            <a:r>
              <a:rPr lang="zh-CN" altLang="en-US" sz="1400" dirty="0">
                <a:latin typeface="楷体" panose="02010609060101010101" pitchFamily="49" charset="-122"/>
                <a:ea typeface="楷体" panose="02010609060101010101" pitchFamily="49" charset="-122"/>
              </a:rPr>
              <a:t>了解收集就业信息的渠道，加入校友网络，向已经毕业的校友了解往年的求职情况，参加和专业有关的暑期工作，和同学交流求职工作心得体会等。</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建议</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加入校友网络，和已经毕业的师兄师姐交流，评估大二确定的职业定位及知识、能力方面的不足；如果决定考研，也要做好复习准备；希望出国留学的学生，可多接触留学顾问，参与留学系列活动，准备</a:t>
            </a:r>
            <a:r>
              <a:rPr lang="en-US" altLang="zh-CN" sz="1400" dirty="0">
                <a:latin typeface="楷体" panose="02010609060101010101" pitchFamily="49" charset="-122"/>
                <a:ea typeface="楷体" panose="02010609060101010101" pitchFamily="49" charset="-122"/>
              </a:rPr>
              <a:t>TOEFL</a:t>
            </a:r>
            <a:r>
              <a:rPr lang="zh-CN" altLang="en-US" sz="1400" dirty="0">
                <a:latin typeface="楷体" panose="02010609060101010101" pitchFamily="49" charset="-122"/>
                <a:ea typeface="楷体" panose="02010609060101010101" pitchFamily="49" charset="-122"/>
              </a:rPr>
              <a:t>和</a:t>
            </a:r>
            <a:r>
              <a:rPr lang="en-US" altLang="zh-CN" sz="1400" dirty="0">
                <a:latin typeface="楷体" panose="02010609060101010101" pitchFamily="49" charset="-122"/>
                <a:ea typeface="楷体" panose="02010609060101010101" pitchFamily="49" charset="-122"/>
              </a:rPr>
              <a:t>GRE</a:t>
            </a:r>
            <a:r>
              <a:rPr lang="zh-CN" altLang="en-US" sz="1400" dirty="0">
                <a:latin typeface="楷体" panose="02010609060101010101" pitchFamily="49" charset="-122"/>
                <a:ea typeface="楷体" panose="02010609060101010101" pitchFamily="49" charset="-122"/>
              </a:rPr>
              <a:t>的应试，注意留学考试信息，向相关教育部门索取简章参考</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1296430" y="216301"/>
            <a:ext cx="60486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二、合理规划大学生涯，奠定职业发展基础</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85086" y="119942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15" name="任意多边形: 形状 14"/>
          <p:cNvSpPr/>
          <p:nvPr/>
        </p:nvSpPr>
        <p:spPr bwMode="auto">
          <a:xfrm>
            <a:off x="421488" y="132431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四</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大学四年级</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冲刺阶段</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089203" y="1585983"/>
            <a:ext cx="7887855" cy="335343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阶段目标</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成功就业。</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实施策略</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①</a:t>
            </a:r>
            <a:r>
              <a:rPr lang="zh-CN" altLang="en-US" sz="1400" dirty="0">
                <a:latin typeface="楷体" panose="02010609060101010101" pitchFamily="49" charset="-122"/>
                <a:ea typeface="楷体" panose="02010609060101010101" pitchFamily="49" charset="-122"/>
              </a:rPr>
              <a:t>审视职业目标、就业期望及所做的准备是否充分。</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②</a:t>
            </a:r>
            <a:r>
              <a:rPr lang="zh-CN" altLang="en-US" sz="1400" dirty="0">
                <a:latin typeface="楷体" panose="02010609060101010101" pitchFamily="49" charset="-122"/>
                <a:ea typeface="楷体" panose="02010609060101010101" pitchFamily="49" charset="-122"/>
              </a:rPr>
              <a:t>主动参加就业、创业讲座，积极参加模拟招聘，提高择业技巧。</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③</a:t>
            </a:r>
            <a:r>
              <a:rPr lang="zh-CN" altLang="en-US" sz="1400" dirty="0">
                <a:latin typeface="楷体" panose="02010609060101010101" pitchFamily="49" charset="-122"/>
                <a:ea typeface="楷体" panose="02010609060101010101" pitchFamily="49" charset="-122"/>
              </a:rPr>
              <a:t>重视实习机会，了解单位的工作方式、运转模式、工作流程，明确个人在岗位上的职责要求及规范，为正式走上工作岗位奠定良好的基础。</a:t>
            </a:r>
            <a:endParaRPr lang="en-US" altLang="zh-CN" sz="1400" dirty="0">
              <a:latin typeface="楷体" panose="02010609060101010101" pitchFamily="49" charset="-122"/>
              <a:ea typeface="楷体" panose="02010609060101010101" pitchFamily="49" charset="-122"/>
            </a:endParaRPr>
          </a:p>
          <a:p>
            <a:r>
              <a:rPr lang="zh-CN" altLang="en-US" sz="1400" b="1" dirty="0">
                <a:latin typeface="楷体" panose="02010609060101010101" pitchFamily="49" charset="-122"/>
                <a:ea typeface="楷体" panose="02010609060101010101" pitchFamily="49" charset="-122"/>
              </a:rPr>
              <a:t>④</a:t>
            </a:r>
            <a:r>
              <a:rPr lang="zh-CN" altLang="en-US" sz="1400" dirty="0">
                <a:latin typeface="楷体" panose="02010609060101010101" pitchFamily="49" charset="-122"/>
                <a:ea typeface="楷体" panose="02010609060101010101" pitchFamily="49" charset="-122"/>
              </a:rPr>
              <a:t>精心设计制作求职材料，开始毕业后工作的申请，主动了解就业指导中心提供的招聘信息，积极参加招聘活动，落实就业单位。</a:t>
            </a:r>
            <a:endParaRPr lang="en-US" altLang="zh-CN" sz="1400" dirty="0">
              <a:latin typeface="楷体" panose="02010609060101010101" pitchFamily="49" charset="-122"/>
              <a:ea typeface="楷体" panose="02010609060101010101" pitchFamily="49"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建议</a:t>
            </a:r>
            <a:endParaRPr lang="en-US" altLang="zh-CN" sz="1400" dirty="0">
              <a:latin typeface="楷体" panose="02010609060101010101" pitchFamily="49" charset="-122"/>
              <a:ea typeface="楷体" panose="02010609060101010101" pitchFamily="49" charset="-122"/>
            </a:endParaRPr>
          </a:p>
          <a:p>
            <a:r>
              <a:rPr lang="zh-CN" altLang="en-US" sz="1400" dirty="0">
                <a:latin typeface="楷体" panose="02010609060101010101" pitchFamily="49" charset="-122"/>
                <a:ea typeface="楷体" panose="02010609060101010101" pitchFamily="49" charset="-122"/>
              </a:rPr>
              <a:t>积极利用学校提供的条件，了解就业指导中心提供的用人单位信息；强化求职技巧，尽可能地在做出较充分准备的情况下进行实战演练；在撰写毕业论文时，可大胆提出自己的见解，锻炼自己独立解决问题的能力和创造性。</a:t>
            </a:r>
            <a:endParaRPr lang="zh-CN" altLang="en-US" sz="1400" dirty="0">
              <a:latin typeface="楷体" panose="02010609060101010101" pitchFamily="49" charset="-122"/>
              <a:ea typeface="楷体" panose="02010609060101010101" pitchFamily="49" charset="-122"/>
            </a:endParaRPr>
          </a:p>
        </p:txBody>
      </p:sp>
      <p:sp>
        <p:nvSpPr>
          <p:cNvPr id="10" name="文本框 9"/>
          <p:cNvSpPr txBox="1"/>
          <p:nvPr/>
        </p:nvSpPr>
        <p:spPr>
          <a:xfrm>
            <a:off x="1296430" y="216301"/>
            <a:ext cx="60486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二、合理规划大学生涯，奠定职业发展基础</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49"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49" charset="-122"/>
                <a:cs typeface="+mn-cs"/>
              </a:defRPr>
            </a:lvl9pPr>
          </a:lstStyle>
          <a:p>
            <a:endParaRPr lang="zh-CN" altLang="en-US" sz="1800" dirty="0">
              <a:latin typeface="楷体" panose="02010609060101010101" pitchFamily="49"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33788" cy="414020"/>
          </a:xfrm>
          <a:prstGeom prst="rect">
            <a:avLst/>
          </a:prstGeom>
          <a:noFill/>
        </p:spPr>
        <p:txBody>
          <a:bodyPr wrap="square" rtlCol="0">
            <a:spAutoFit/>
          </a:bodyPr>
          <a:p>
            <a:r>
              <a:rPr lang="zh-CN" altLang="en-US" sz="2100" b="1">
                <a:hlinkClick r:id="rId2" tooltip="" action="ppaction://hlinkfile"/>
              </a:rPr>
              <a:t>《大学生职业生涯规划》课程思政建设</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801700" y="1091470"/>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796953" y="1988138"/>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801700" y="2878818"/>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307006" y="997350"/>
            <a:ext cx="7200801" cy="388344"/>
          </a:xfrm>
          <a:prstGeom prst="rect">
            <a:avLst/>
          </a:prstGeom>
          <a:noFill/>
        </p:spPr>
        <p:txBody>
          <a:bodyPr wrap="square">
            <a:spAutoFit/>
          </a:bodyPr>
          <a:lstStyle/>
          <a:p>
            <a:r>
              <a:rPr lang="en-US" altLang="zh-CN" sz="2000" b="1" dirty="0">
                <a:latin typeface="楷体" panose="02010609060101010101" pitchFamily="49" charset="-122"/>
                <a:ea typeface="楷体" panose="02010609060101010101" pitchFamily="49" charset="-122"/>
              </a:rPr>
              <a:t>1.</a:t>
            </a:r>
            <a:r>
              <a:rPr lang="zh-CN" altLang="en-US" sz="2000" b="1" dirty="0">
                <a:latin typeface="楷体" panose="02010609060101010101" pitchFamily="49" charset="-122"/>
                <a:ea typeface="楷体" panose="02010609060101010101" pitchFamily="49" charset="-122"/>
              </a:rPr>
              <a:t>职业生涯发展的影响因素有哪些？</a:t>
            </a:r>
            <a:endParaRPr lang="zh-CN" altLang="en-US" sz="2000" b="1" dirty="0">
              <a:latin typeface="楷体" panose="02010609060101010101" pitchFamily="49" charset="-122"/>
              <a:ea typeface="楷体" panose="02010609060101010101" pitchFamily="49" charset="-122"/>
            </a:endParaRPr>
          </a:p>
        </p:txBody>
      </p:sp>
      <p:sp>
        <p:nvSpPr>
          <p:cNvPr id="60" name="文本框 59"/>
          <p:cNvSpPr txBox="1"/>
          <p:nvPr/>
        </p:nvSpPr>
        <p:spPr>
          <a:xfrm>
            <a:off x="1307005" y="1884425"/>
            <a:ext cx="7200801" cy="388344"/>
          </a:xfrm>
          <a:prstGeom prst="rect">
            <a:avLst/>
          </a:prstGeom>
          <a:noFill/>
        </p:spPr>
        <p:txBody>
          <a:bodyPr wrap="square">
            <a:spAutoFit/>
          </a:bodyPr>
          <a:lstStyle/>
          <a:p>
            <a:r>
              <a:rPr lang="en-US" altLang="zh-CN" sz="2000" b="1" dirty="0">
                <a:latin typeface="楷体" panose="02010609060101010101" pitchFamily="49" charset="-122"/>
                <a:ea typeface="楷体" panose="02010609060101010101" pitchFamily="49" charset="-122"/>
              </a:rPr>
              <a:t>2.</a:t>
            </a:r>
            <a:r>
              <a:rPr lang="zh-CN" altLang="en-US" sz="2000" b="1" dirty="0">
                <a:latin typeface="楷体" panose="02010609060101010101" pitchFamily="49" charset="-122"/>
                <a:ea typeface="楷体" panose="02010609060101010101" pitchFamily="49" charset="-122"/>
              </a:rPr>
              <a:t>大学生职业生涯规划的内容是什么？</a:t>
            </a:r>
            <a:endParaRPr lang="zh-CN" altLang="en-US" sz="2000" b="1" dirty="0">
              <a:latin typeface="楷体" panose="02010609060101010101" pitchFamily="49" charset="-122"/>
              <a:ea typeface="楷体" panose="02010609060101010101" pitchFamily="49" charset="-122"/>
            </a:endParaRPr>
          </a:p>
        </p:txBody>
      </p:sp>
      <p:sp>
        <p:nvSpPr>
          <p:cNvPr id="61" name="文本框 60"/>
          <p:cNvSpPr txBox="1"/>
          <p:nvPr/>
        </p:nvSpPr>
        <p:spPr>
          <a:xfrm>
            <a:off x="1271001" y="2784040"/>
            <a:ext cx="7272809" cy="400110"/>
          </a:xfrm>
          <a:prstGeom prst="rect">
            <a:avLst/>
          </a:prstGeom>
          <a:noFill/>
        </p:spPr>
        <p:txBody>
          <a:bodyPr wrap="square">
            <a:spAutoFit/>
          </a:bodyPr>
          <a:lstStyle/>
          <a:p>
            <a:r>
              <a:rPr lang="en-US" altLang="zh-CN" sz="2000" b="1" dirty="0">
                <a:latin typeface="楷体" panose="02010609060101010101" pitchFamily="49" charset="-122"/>
                <a:ea typeface="楷体" panose="02010609060101010101" pitchFamily="49" charset="-122"/>
              </a:rPr>
              <a:t>3.</a:t>
            </a:r>
            <a:r>
              <a:rPr lang="zh-CN" altLang="en-US" sz="2000" b="1" dirty="0">
                <a:latin typeface="楷体" panose="02010609060101010101" pitchFamily="49" charset="-122"/>
                <a:ea typeface="楷体" panose="02010609060101010101" pitchFamily="49" charset="-122"/>
              </a:rPr>
              <a:t>大学生进行职业生涯规划应避免哪些误区？</a:t>
            </a:r>
            <a:endParaRPr lang="zh-CN" altLang="en-US" sz="2000" b="1" dirty="0">
              <a:latin typeface="楷体" panose="02010609060101010101" pitchFamily="49" charset="-122"/>
              <a:ea typeface="楷体" panose="02010609060101010101" pitchFamily="49" charset="-122"/>
            </a:endParaRPr>
          </a:p>
        </p:txBody>
      </p:sp>
      <p:sp>
        <p:nvSpPr>
          <p:cNvPr id="12" name="Oval 21"/>
          <p:cNvSpPr/>
          <p:nvPr/>
        </p:nvSpPr>
        <p:spPr>
          <a:xfrm>
            <a:off x="796953" y="367182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3" name="文本框 12"/>
          <p:cNvSpPr txBox="1"/>
          <p:nvPr/>
        </p:nvSpPr>
        <p:spPr>
          <a:xfrm>
            <a:off x="1271003" y="3580656"/>
            <a:ext cx="7272809" cy="400110"/>
          </a:xfrm>
          <a:prstGeom prst="rect">
            <a:avLst/>
          </a:prstGeom>
          <a:noFill/>
        </p:spPr>
        <p:txBody>
          <a:bodyPr wrap="square">
            <a:spAutoFit/>
          </a:bodyPr>
          <a:lstStyle/>
          <a:p>
            <a:r>
              <a:rPr lang="en-US" altLang="zh-CN" sz="2000" b="1" dirty="0">
                <a:latin typeface="楷体" panose="02010609060101010101" pitchFamily="49" charset="-122"/>
                <a:ea typeface="楷体" panose="02010609060101010101" pitchFamily="49" charset="-122"/>
              </a:rPr>
              <a:t>4.</a:t>
            </a:r>
            <a:r>
              <a:rPr lang="zh-CN" altLang="en-US" sz="2000" b="1" dirty="0">
                <a:latin typeface="楷体" panose="02010609060101010101" pitchFamily="49" charset="-122"/>
                <a:ea typeface="楷体" panose="02010609060101010101" pitchFamily="49" charset="-122"/>
              </a:rPr>
              <a:t>在大学阶段，大学生如何进行自己的职业生涯规划？</a:t>
            </a:r>
            <a:endParaRPr lang="zh-CN" altLang="en-US" sz="2000" b="1" dirty="0">
              <a:latin typeface="楷体" panose="02010609060101010101" pitchFamily="49" charset="-122"/>
              <a:ea typeface="楷体" panose="02010609060101010101" pitchFamily="49" charset="-122"/>
            </a:endParaRPr>
          </a:p>
        </p:txBody>
      </p:sp>
      <p:sp>
        <p:nvSpPr>
          <p:cNvPr id="14" name="文本框 13"/>
          <p:cNvSpPr txBox="1"/>
          <p:nvPr/>
        </p:nvSpPr>
        <p:spPr>
          <a:xfrm>
            <a:off x="3447402" y="229754"/>
            <a:ext cx="1746729" cy="460375"/>
          </a:xfrm>
          <a:prstGeom prst="rect">
            <a:avLst/>
          </a:prstGeom>
          <a:noFill/>
        </p:spPr>
        <p:txBody>
          <a:bodyPr wrap="squar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课</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后</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思</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考</a:t>
            </a:r>
            <a:endParaRPr lang="zh-CN" altLang="en-US"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Effect transition="in" filter="fade">
                                      <p:cBhvr>
                                        <p:cTn id="53" dur="1000"/>
                                        <p:tgtEl>
                                          <p:spTgt spid="13">
                                            <p:txEl>
                                              <p:pRg st="0" end="0"/>
                                            </p:txEl>
                                          </p:spTgt>
                                        </p:tgtEl>
                                      </p:cBhvr>
                                    </p:animEffect>
                                    <p:anim calcmode="lin" valueType="num">
                                      <p:cBhvr>
                                        <p:cTn id="5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P spid="12" grpId="0" animBg="1"/>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33.xml><?xml version="1.0" encoding="utf-8"?>
<p:tagLst xmlns:p="http://schemas.openxmlformats.org/presentationml/2006/main">
  <p:tag name="PA" val="v4.0.0"/>
</p:tagLst>
</file>

<file path=ppt/tags/tag34.xml><?xml version="1.0" encoding="utf-8"?>
<p:tagLst xmlns:p="http://schemas.openxmlformats.org/presentationml/2006/main">
  <p:tag name="PA" val="v4.0.0"/>
</p:tagLst>
</file>

<file path=ppt/tags/tag35.xml><?xml version="1.0" encoding="utf-8"?>
<p:tagLst xmlns:p="http://schemas.openxmlformats.org/presentationml/2006/main">
  <p:tag name="PA" val="v4.0.0"/>
</p:tagLst>
</file>

<file path=ppt/tags/tag36.xml><?xml version="1.0" encoding="utf-8"?>
<p:tagLst xmlns:p="http://schemas.openxmlformats.org/presentationml/2006/main">
  <p:tag name="PA" val="v4.0.0"/>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PA" val="v4.0.0"/>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PA" val="v4.0.0"/>
</p:tagLst>
</file>

<file path=ppt/tags/tag4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1022192605"/>
  <p:tag name="MH_LIBRARY" val="GRAPHIC"/>
  <p:tag name="MH_TYPE" val="Text"/>
  <p:tag name="MH_ORDER" val="3"/>
</p:tagLst>
</file>

<file path=ppt/tags/tag7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1.xml><?xml version="1.0" encoding="utf-8"?>
<p:tagLst xmlns:p="http://schemas.openxmlformats.org/presentationml/2006/main">
  <p:tag name="PA" val="v4.0.0"/>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PA" val="v4.0.0"/>
</p:tagLst>
</file>

<file path=ppt/tags/tag8.xml><?xml version="1.0" encoding="utf-8"?>
<p:tagLst xmlns:p="http://schemas.openxmlformats.org/presentationml/2006/main">
  <p:tag name="MH" val="20161022192605"/>
  <p:tag name="MH_LIBRARY" val="GRAPHIC"/>
  <p:tag name="MH_TYPE" val="Text"/>
  <p:tag name="MH_ORDER" val="4"/>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8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8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8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8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88.xml><?xml version="1.0" encoding="utf-8"?>
<p:tagLst xmlns:p="http://schemas.openxmlformats.org/presentationml/2006/main">
  <p:tag name="PA" val="v4.0.0"/>
</p:tagLst>
</file>

<file path=ppt/tags/tag89.xml><?xml version="1.0" encoding="utf-8"?>
<p:tagLst xmlns:p="http://schemas.openxmlformats.org/presentationml/2006/main">
  <p:tag name="PA" val="v4.0.0"/>
</p:tagLst>
</file>

<file path=ppt/tags/tag9.xml><?xml version="1.0" encoding="utf-8"?>
<p:tagLst xmlns:p="http://schemas.openxmlformats.org/presentationml/2006/main">
  <p:tag name="MH" val="20160830110146"/>
  <p:tag name="MH_LIBRARY" val="CONTENTS"/>
  <p:tag name="MH_TYPE" val="OTHERS"/>
  <p:tag name="ID" val="553512"/>
</p:tagLst>
</file>

<file path=ppt/tags/tag90.xml><?xml version="1.0" encoding="utf-8"?>
<p:tagLst xmlns:p="http://schemas.openxmlformats.org/presentationml/2006/main">
  <p:tag name="PA" val="v4.0.0"/>
</p:tagLst>
</file>

<file path=ppt/tags/tag91.xml><?xml version="1.0" encoding="utf-8"?>
<p:tagLst xmlns:p="http://schemas.openxmlformats.org/presentationml/2006/main">
  <p:tag name="PA" val="v4.0.0"/>
</p:tagLst>
</file>

<file path=ppt/tags/tag92.xml><?xml version="1.0" encoding="utf-8"?>
<p:tagLst xmlns:p="http://schemas.openxmlformats.org/presentationml/2006/main">
  <p:tag name="PA" val="v4.0.0"/>
</p:tagLst>
</file>

<file path=ppt/tags/tag93.xml><?xml version="1.0" encoding="utf-8"?>
<p:tagLst xmlns:p="http://schemas.openxmlformats.org/presentationml/2006/main">
  <p:tag name="PA" val="v4.0.0"/>
</p:tagLst>
</file>

<file path=ppt/tags/tag94.xml><?xml version="1.0" encoding="utf-8"?>
<p:tagLst xmlns:p="http://schemas.openxmlformats.org/presentationml/2006/main">
  <p:tag name="PA" val="v4.0.0"/>
</p:tagLst>
</file>

<file path=ppt/tags/tag9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29791</Words>
  <Application>WPS 演示</Application>
  <PresentationFormat>自定义</PresentationFormat>
  <Paragraphs>1455</Paragraphs>
  <Slides>109</Slides>
  <Notes>89</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109</vt:i4>
      </vt:variant>
    </vt:vector>
  </HeadingPairs>
  <TitlesOfParts>
    <vt:vector size="133" baseType="lpstr">
      <vt:lpstr>Arial</vt:lpstr>
      <vt:lpstr>宋体</vt:lpstr>
      <vt:lpstr>Wingdings</vt:lpstr>
      <vt:lpstr>Calibri</vt:lpstr>
      <vt:lpstr>微软雅黑</vt:lpstr>
      <vt:lpstr>楷体</vt:lpstr>
      <vt:lpstr>Arial Narrow</vt:lpstr>
      <vt:lpstr>Franklin Gothic Medium</vt:lpstr>
      <vt:lpstr>Calibri</vt:lpstr>
      <vt:lpstr>Calibri Light</vt:lpstr>
      <vt:lpstr>微软雅黑 Light</vt:lpstr>
      <vt:lpstr>Gill Sans</vt:lpstr>
      <vt:lpstr>方正兰亭黑_GBK</vt:lpstr>
      <vt:lpstr>黑体</vt:lpstr>
      <vt:lpstr>Arial Unicode MS</vt:lpstr>
      <vt:lpstr>等线</vt:lpstr>
      <vt:lpstr>Impact</vt:lpstr>
      <vt:lpstr>张海山锐谐体2.0-授权联系：Samtype@QQ.com</vt:lpstr>
      <vt:lpstr>华文楷体</vt:lpstr>
      <vt:lpstr>Candara</vt:lpstr>
      <vt:lpstr>Gill Sans MT</vt:lpstr>
      <vt:lpstr>PMingLiU</vt:lpstr>
      <vt:lpstr>AMGDT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6</cp:revision>
  <dcterms:created xsi:type="dcterms:W3CDTF">2016-10-17T14:00:00Z</dcterms:created>
  <dcterms:modified xsi:type="dcterms:W3CDTF">2024-10-28T08:49:29Z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EF389822A601438D9D99E7383517A3C5_12</vt:lpwstr>
  </property>
  <property fmtid="{D5CDD505-2E9C-101B-9397-08002B2CF9AE}" pid="3" name="KSOProductBuildVer">
    <vt:lpwstr>2052-12.1.0.18608</vt:lpwstr>
  </property>
</Properties>
</file>